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42"/>
  </p:notesMasterIdLst>
  <p:handoutMasterIdLst>
    <p:handoutMasterId r:id="rId43"/>
  </p:handoutMasterIdLst>
  <p:sldIdLst>
    <p:sldId id="298" r:id="rId3"/>
    <p:sldId id="312" r:id="rId4"/>
    <p:sldId id="290" r:id="rId5"/>
    <p:sldId id="319" r:id="rId6"/>
    <p:sldId id="320" r:id="rId7"/>
    <p:sldId id="284" r:id="rId8"/>
    <p:sldId id="280" r:id="rId9"/>
    <p:sldId id="318" r:id="rId10"/>
    <p:sldId id="289" r:id="rId11"/>
    <p:sldId id="276" r:id="rId12"/>
    <p:sldId id="314" r:id="rId13"/>
    <p:sldId id="281" r:id="rId14"/>
    <p:sldId id="268" r:id="rId15"/>
    <p:sldId id="336" r:id="rId16"/>
    <p:sldId id="285" r:id="rId17"/>
    <p:sldId id="315" r:id="rId18"/>
    <p:sldId id="321" r:id="rId19"/>
    <p:sldId id="307" r:id="rId20"/>
    <p:sldId id="325" r:id="rId21"/>
    <p:sldId id="303" r:id="rId22"/>
    <p:sldId id="327" r:id="rId23"/>
    <p:sldId id="326" r:id="rId24"/>
    <p:sldId id="322" r:id="rId25"/>
    <p:sldId id="323" r:id="rId26"/>
    <p:sldId id="266" r:id="rId27"/>
    <p:sldId id="269" r:id="rId28"/>
    <p:sldId id="302" r:id="rId29"/>
    <p:sldId id="294" r:id="rId30"/>
    <p:sldId id="316" r:id="rId31"/>
    <p:sldId id="330" r:id="rId32"/>
    <p:sldId id="331" r:id="rId33"/>
    <p:sldId id="309" r:id="rId34"/>
    <p:sldId id="329" r:id="rId35"/>
    <p:sldId id="328" r:id="rId36"/>
    <p:sldId id="292" r:id="rId37"/>
    <p:sldId id="291" r:id="rId38"/>
    <p:sldId id="305" r:id="rId39"/>
    <p:sldId id="304" r:id="rId40"/>
    <p:sldId id="29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54" autoAdjust="0"/>
    <p:restoredTop sz="95652" autoAdjust="0"/>
  </p:normalViewPr>
  <p:slideViewPr>
    <p:cSldViewPr snapToGrid="0">
      <p:cViewPr varScale="1">
        <p:scale>
          <a:sx n="62" d="100"/>
          <a:sy n="62" d="100"/>
        </p:scale>
        <p:origin x="264" y="72"/>
      </p:cViewPr>
      <p:guideLst>
        <p:guide pos="288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A6406C01-7E83-4650-8EF5-394419DCB348}">
      <dgm:prSet phldrT="[Text]"/>
      <dgm:spPr/>
      <dgm:t>
        <a:bodyPr/>
        <a:lstStyle/>
        <a:p>
          <a:r>
            <a:rPr lang="en-US" dirty="0"/>
            <a:t>1</a:t>
          </a:r>
        </a:p>
      </dgm:t>
    </dgm:pt>
    <dgm:pt modelId="{2586B3BB-DA8B-42DF-AC9A-77CE21607FD0}" type="parTrans" cxnId="{4D956F8D-5727-488A-93AF-F33602655A44}">
      <dgm:prSet/>
      <dgm:spPr/>
      <dgm:t>
        <a:bodyPr/>
        <a:lstStyle/>
        <a:p>
          <a:endParaRPr lang="en-US"/>
        </a:p>
      </dgm:t>
    </dgm:pt>
    <dgm:pt modelId="{7C5B61F0-A4F6-4FCA-B552-36151F31051E}" type="sibTrans" cxnId="{4D956F8D-5727-488A-93AF-F33602655A44}">
      <dgm:prSet/>
      <dgm:spPr/>
      <dgm:t>
        <a:bodyPr/>
        <a:lstStyle/>
        <a:p>
          <a:endParaRPr lang="en-US"/>
        </a:p>
      </dgm:t>
    </dgm:pt>
    <dgm:pt modelId="{E4E9F0D0-FF23-4B59-9B97-973BCBE5DC65}">
      <dgm:prSet phldrT="[Text]"/>
      <dgm:spPr/>
      <dgm:t>
        <a:bodyPr/>
        <a:lstStyle/>
        <a:p>
          <a:r>
            <a:rPr lang="en-US" dirty="0"/>
            <a:t>Spatial Web Crawler</a:t>
          </a:r>
        </a:p>
      </dgm:t>
    </dgm:pt>
    <dgm:pt modelId="{E9237435-F938-45D4-8BF4-6D5D4DFF850F}" type="parTrans" cxnId="{37A3A996-9723-4BDB-8959-9D9B7799BD9A}">
      <dgm:prSet/>
      <dgm:spPr/>
      <dgm:t>
        <a:bodyPr/>
        <a:lstStyle/>
        <a:p>
          <a:endParaRPr lang="en-US"/>
        </a:p>
      </dgm:t>
    </dgm:pt>
    <dgm:pt modelId="{D32B195A-7CAD-474B-B79C-BE4BB171E742}" type="sibTrans" cxnId="{37A3A996-9723-4BDB-8959-9D9B7799BD9A}">
      <dgm:prSet/>
      <dgm:spPr/>
      <dgm:t>
        <a:bodyPr/>
        <a:lstStyle/>
        <a:p>
          <a:endParaRPr lang="en-US"/>
        </a:p>
      </dgm:t>
    </dgm:pt>
    <dgm:pt modelId="{5D952622-A79E-41E4-BBC2-6212DEFFA91C}">
      <dgm:prSet phldrT="[Text]"/>
      <dgm:spPr/>
      <dgm:t>
        <a:bodyPr/>
        <a:lstStyle/>
        <a:p>
          <a:r>
            <a:rPr lang="en-US" dirty="0"/>
            <a:t>2</a:t>
          </a:r>
        </a:p>
      </dgm:t>
    </dgm:pt>
    <dgm:pt modelId="{10627A68-BE4B-4A4A-9EC9-4CFEF1E4DF39}" type="parTrans" cxnId="{A22BDB9A-90BB-4DA2-8850-00D4F1D3B898}">
      <dgm:prSet/>
      <dgm:spPr/>
      <dgm:t>
        <a:bodyPr/>
        <a:lstStyle/>
        <a:p>
          <a:endParaRPr lang="en-US"/>
        </a:p>
      </dgm:t>
    </dgm:pt>
    <dgm:pt modelId="{092BAEF3-D9F2-476B-9A0B-6F14CC814529}" type="sibTrans" cxnId="{A22BDB9A-90BB-4DA2-8850-00D4F1D3B898}">
      <dgm:prSet/>
      <dgm:spPr/>
      <dgm:t>
        <a:bodyPr/>
        <a:lstStyle/>
        <a:p>
          <a:endParaRPr lang="en-US"/>
        </a:p>
      </dgm:t>
    </dgm:pt>
    <dgm:pt modelId="{5248D9DA-6444-46F6-8D28-C8BB2253AAD1}">
      <dgm:prSet phldrT="[Text]"/>
      <dgm:spPr/>
      <dgm:t>
        <a:bodyPr/>
        <a:lstStyle/>
        <a:p>
          <a:r>
            <a:rPr lang="en-US" dirty="0"/>
            <a:t>Catalog Service</a:t>
          </a:r>
        </a:p>
      </dgm:t>
    </dgm:pt>
    <dgm:pt modelId="{A8533F77-F094-4EDB-BCC7-35E0D6A46B71}" type="parTrans" cxnId="{35AF286C-A401-4C08-B8A3-F38B03322BD8}">
      <dgm:prSet/>
      <dgm:spPr/>
      <dgm:t>
        <a:bodyPr/>
        <a:lstStyle/>
        <a:p>
          <a:endParaRPr lang="en-US"/>
        </a:p>
      </dgm:t>
    </dgm:pt>
    <dgm:pt modelId="{011B552E-515A-4C41-B810-0D2552861422}" type="sibTrans" cxnId="{35AF286C-A401-4C08-B8A3-F38B03322BD8}">
      <dgm:prSet/>
      <dgm:spPr/>
      <dgm:t>
        <a:bodyPr/>
        <a:lstStyle/>
        <a:p>
          <a:endParaRPr lang="en-US"/>
        </a:p>
      </dgm:t>
    </dgm:pt>
    <dgm:pt modelId="{50706FFE-8A00-485D-9FF7-8D310692C602}">
      <dgm:prSet phldrT="[Text]"/>
      <dgm:spPr/>
      <dgm:t>
        <a:bodyPr/>
        <a:lstStyle/>
        <a:p>
          <a:r>
            <a:rPr lang="en-US" dirty="0"/>
            <a:t>3</a:t>
          </a:r>
        </a:p>
      </dgm:t>
    </dgm:pt>
    <dgm:pt modelId="{EF44BD91-19A4-424B-BA32-4A5492B6E40B}" type="parTrans" cxnId="{7599CECE-5293-4C57-A979-D096C99254C7}">
      <dgm:prSet/>
      <dgm:spPr/>
      <dgm:t>
        <a:bodyPr/>
        <a:lstStyle/>
        <a:p>
          <a:endParaRPr lang="en-US"/>
        </a:p>
      </dgm:t>
    </dgm:pt>
    <dgm:pt modelId="{CD03DFF4-D962-46D6-AFFA-2A87FD08403E}" type="sibTrans" cxnId="{7599CECE-5293-4C57-A979-D096C99254C7}">
      <dgm:prSet/>
      <dgm:spPr/>
      <dgm:t>
        <a:bodyPr/>
        <a:lstStyle/>
        <a:p>
          <a:endParaRPr lang="en-US"/>
        </a:p>
      </dgm:t>
    </dgm:pt>
    <dgm:pt modelId="{3A9B5D84-CB00-4BC9-ADB2-5CF832F36763}">
      <dgm:prSet phldrT="[Text]"/>
      <dgm:spPr/>
      <dgm:t>
        <a:bodyPr/>
        <a:lstStyle/>
        <a:p>
          <a:r>
            <a:rPr lang="en-US" dirty="0"/>
            <a:t>Query Processing</a:t>
          </a:r>
        </a:p>
      </dgm:t>
    </dgm:pt>
    <dgm:pt modelId="{BD57EC4A-052D-4824-8820-064BAC997A9B}" type="parTrans" cxnId="{11A0AF47-4BCA-470E-92BF-7B388FFB0DE8}">
      <dgm:prSet/>
      <dgm:spPr/>
      <dgm:t>
        <a:bodyPr/>
        <a:lstStyle/>
        <a:p>
          <a:endParaRPr lang="en-US"/>
        </a:p>
      </dgm:t>
    </dgm:pt>
    <dgm:pt modelId="{98E878CF-4A49-4E76-BD23-AE7C5290BAFD}" type="sibTrans" cxnId="{11A0AF47-4BCA-470E-92BF-7B388FFB0DE8}">
      <dgm:prSet/>
      <dgm:spPr/>
      <dgm:t>
        <a:bodyPr/>
        <a:lstStyle/>
        <a:p>
          <a:endParaRPr lang="en-US"/>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35AF286C-A401-4C08-B8A3-F38B03322BD8}" srcId="{5D952622-A79E-41E4-BBC2-6212DEFFA91C}" destId="{5248D9DA-6444-46F6-8D28-C8BB2253AAD1}" srcOrd="0" destOrd="0" parTransId="{A8533F77-F094-4EDB-BCC7-35E0D6A46B71}" sibTransId="{011B552E-515A-4C41-B810-0D2552861422}"/>
    <dgm:cxn modelId="{11A0AF47-4BCA-470E-92BF-7B388FFB0DE8}" srcId="{50706FFE-8A00-485D-9FF7-8D310692C602}" destId="{3A9B5D84-CB00-4BC9-ADB2-5CF832F36763}" srcOrd="0" destOrd="0" parTransId="{BD57EC4A-052D-4824-8820-064BAC997A9B}" sibTransId="{98E878CF-4A49-4E76-BD23-AE7C5290BAFD}"/>
    <dgm:cxn modelId="{A22BDB9A-90BB-4DA2-8850-00D4F1D3B898}" srcId="{FBA29113-7A70-4E0E-B036-871C49B835F1}" destId="{5D952622-A79E-41E4-BBC2-6212DEFFA91C}" srcOrd="1" destOrd="0" parTransId="{10627A68-BE4B-4A4A-9EC9-4CFEF1E4DF39}" sibTransId="{092BAEF3-D9F2-476B-9A0B-6F14CC814529}"/>
    <dgm:cxn modelId="{BA539253-48E3-447C-8770-C31D10399C4A}" type="presOf" srcId="{50706FFE-8A00-485D-9FF7-8D310692C602}" destId="{78E9A4E4-18A9-4B73-8007-A63A71C71937}"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37A3A996-9723-4BDB-8959-9D9B7799BD9A}" srcId="{A6406C01-7E83-4650-8EF5-394419DCB348}" destId="{E4E9F0D0-FF23-4B59-9B97-973BCBE5DC65}" srcOrd="0" destOrd="0" parTransId="{E9237435-F938-45D4-8BF4-6D5D4DFF850F}" sibTransId="{D32B195A-7CAD-474B-B79C-BE4BB171E742}"/>
    <dgm:cxn modelId="{AE4FA1B2-1FFD-4999-BFB4-0E2A9E4BEBBB}" type="presOf" srcId="{5248D9DA-6444-46F6-8D28-C8BB2253AAD1}" destId="{00D2DC2C-7CA2-4A4B-B66D-3DDCAB7DC8E9}" srcOrd="0" destOrd="0" presId="urn:microsoft.com/office/officeart/2005/8/layout/hProcess6"/>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7599CECE-5293-4C57-A979-D096C99254C7}" srcId="{FBA29113-7A70-4E0E-B036-871C49B835F1}" destId="{50706FFE-8A00-485D-9FF7-8D310692C602}" srcOrd="2" destOrd="0" parTransId="{EF44BD91-19A4-424B-BA32-4A5492B6E40B}" sibTransId="{CD03DFF4-D962-46D6-AFFA-2A87FD08403E}"/>
    <dgm:cxn modelId="{019AA969-1A2B-48C0-B7C9-005E817BC2CB}" type="presOf" srcId="{E4E9F0D0-FF23-4B59-9B97-973BCBE5DC65}" destId="{FB705FC1-639E-4064-8E9A-A79870DE5273}" srcOrd="1" destOrd="0" presId="urn:microsoft.com/office/officeart/2005/8/layout/hProcess6"/>
    <dgm:cxn modelId="{F36BB86E-E9BB-4DBF-9DFE-F8050046ED1F}" type="presOf" srcId="{3A9B5D84-CB00-4BC9-ADB2-5CF832F36763}" destId="{4BF699B1-BE15-42D1-9784-AA33CF29870E}"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E23D729A-C2FC-40CD-8A08-F5EBB66CF80B}" type="presOf" srcId="{5248D9DA-6444-46F6-8D28-C8BB2253AAD1}" destId="{072FB640-0A28-40E8-9C0C-86BAF45C6EF0}" srcOrd="1" destOrd="0" presId="urn:microsoft.com/office/officeart/2005/8/layout/hProcess6"/>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467636" y="617350"/>
          <a:ext cx="1856482" cy="1622798"/>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16510" bIns="8255" numCol="1" spcCol="1270" anchor="ctr" anchorCtr="0">
          <a:noAutofit/>
        </a:bodyPr>
        <a:lstStyle/>
        <a:p>
          <a:pPr marL="0" lvl="0" indent="0" algn="ctr" defTabSz="577850">
            <a:lnSpc>
              <a:spcPct val="90000"/>
            </a:lnSpc>
            <a:spcBef>
              <a:spcPct val="0"/>
            </a:spcBef>
            <a:spcAft>
              <a:spcPct val="35000"/>
            </a:spcAft>
            <a:buNone/>
          </a:pPr>
          <a:r>
            <a:rPr lang="en-US" sz="1300" kern="1200" dirty="0"/>
            <a:t>Spatial Web Crawler</a:t>
          </a:r>
        </a:p>
      </dsp:txBody>
      <dsp:txXfrm>
        <a:off x="931757" y="860770"/>
        <a:ext cx="905035" cy="1135958"/>
      </dsp:txXfrm>
    </dsp:sp>
    <dsp:sp modelId="{47DA5750-48DC-4E4F-815D-0B05DBC30DAB}">
      <dsp:nvSpPr>
        <dsp:cNvPr id="0" name=""/>
        <dsp:cNvSpPr/>
      </dsp:nvSpPr>
      <dsp:spPr>
        <a:xfrm>
          <a:off x="3516" y="964629"/>
          <a:ext cx="928241" cy="9282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1</a:t>
          </a:r>
        </a:p>
      </dsp:txBody>
      <dsp:txXfrm>
        <a:off x="139454" y="1100567"/>
        <a:ext cx="656365" cy="656365"/>
      </dsp:txXfrm>
    </dsp:sp>
    <dsp:sp modelId="{00D2DC2C-7CA2-4A4B-B66D-3DDCAB7DC8E9}">
      <dsp:nvSpPr>
        <dsp:cNvPr id="0" name=""/>
        <dsp:cNvSpPr/>
      </dsp:nvSpPr>
      <dsp:spPr>
        <a:xfrm>
          <a:off x="2904269" y="617350"/>
          <a:ext cx="1856482" cy="1622798"/>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16510" bIns="8255" numCol="1" spcCol="1270" anchor="ctr" anchorCtr="0">
          <a:noAutofit/>
        </a:bodyPr>
        <a:lstStyle/>
        <a:p>
          <a:pPr marL="0" lvl="0" indent="0" algn="ctr" defTabSz="577850">
            <a:lnSpc>
              <a:spcPct val="90000"/>
            </a:lnSpc>
            <a:spcBef>
              <a:spcPct val="0"/>
            </a:spcBef>
            <a:spcAft>
              <a:spcPct val="35000"/>
            </a:spcAft>
            <a:buNone/>
          </a:pPr>
          <a:r>
            <a:rPr lang="en-US" sz="1300" kern="1200" dirty="0"/>
            <a:t>Catalog Service</a:t>
          </a:r>
        </a:p>
      </dsp:txBody>
      <dsp:txXfrm>
        <a:off x="3368389" y="860770"/>
        <a:ext cx="905035" cy="1135958"/>
      </dsp:txXfrm>
    </dsp:sp>
    <dsp:sp modelId="{EE8733A1-7662-4D0A-B39E-2218596CC81C}">
      <dsp:nvSpPr>
        <dsp:cNvPr id="0" name=""/>
        <dsp:cNvSpPr/>
      </dsp:nvSpPr>
      <dsp:spPr>
        <a:xfrm>
          <a:off x="2440148" y="964629"/>
          <a:ext cx="928241" cy="9282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2</a:t>
          </a:r>
        </a:p>
      </dsp:txBody>
      <dsp:txXfrm>
        <a:off x="2576086" y="1100567"/>
        <a:ext cx="656365" cy="656365"/>
      </dsp:txXfrm>
    </dsp:sp>
    <dsp:sp modelId="{4BF699B1-BE15-42D1-9784-AA33CF29870E}">
      <dsp:nvSpPr>
        <dsp:cNvPr id="0" name=""/>
        <dsp:cNvSpPr/>
      </dsp:nvSpPr>
      <dsp:spPr>
        <a:xfrm>
          <a:off x="5340901" y="617350"/>
          <a:ext cx="1856482" cy="1622798"/>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16510" bIns="8255" numCol="1" spcCol="1270" anchor="ctr" anchorCtr="0">
          <a:noAutofit/>
        </a:bodyPr>
        <a:lstStyle/>
        <a:p>
          <a:pPr marL="0" lvl="0" indent="0" algn="ctr" defTabSz="577850">
            <a:lnSpc>
              <a:spcPct val="90000"/>
            </a:lnSpc>
            <a:spcBef>
              <a:spcPct val="0"/>
            </a:spcBef>
            <a:spcAft>
              <a:spcPct val="35000"/>
            </a:spcAft>
            <a:buNone/>
          </a:pPr>
          <a:r>
            <a:rPr lang="en-US" sz="1300" kern="1200" dirty="0"/>
            <a:t>Query Processing</a:t>
          </a:r>
        </a:p>
      </dsp:txBody>
      <dsp:txXfrm>
        <a:off x="5805022" y="860770"/>
        <a:ext cx="905035" cy="1135958"/>
      </dsp:txXfrm>
    </dsp:sp>
    <dsp:sp modelId="{78E9A4E4-18A9-4B73-8007-A63A71C71937}">
      <dsp:nvSpPr>
        <dsp:cNvPr id="0" name=""/>
        <dsp:cNvSpPr/>
      </dsp:nvSpPr>
      <dsp:spPr>
        <a:xfrm>
          <a:off x="4876781" y="964629"/>
          <a:ext cx="928241" cy="9282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US" sz="4500" kern="1200" dirty="0"/>
            <a:t>3</a:t>
          </a:r>
        </a:p>
      </dsp:txBody>
      <dsp:txXfrm>
        <a:off x="5012719" y="1100567"/>
        <a:ext cx="656365" cy="65636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5/3/2017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5/3/2017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5167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649044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233773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lets see why do we need spatial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how it can be useful to us</a:t>
            </a:r>
            <a:endParaRPr lang="en-US" dirty="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246911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3835293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228503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3087303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lets see why do we need spatial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how it can be useful to us</a:t>
            </a:r>
            <a:endParaRPr lang="en-US" dirty="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988841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//Cloud based approach provides higher availability, scalability, and better version control without needing to shutdown the system to implement changes.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295550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//Cloud based approach provides higher availability, scalability, and better version control without needing to shutdown the system to implement changes.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872485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244170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lets see why do we need spatial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how it can be useful to us</a:t>
            </a:r>
            <a:endParaRPr lang="en-US" dirty="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987007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//Cloud based approach provides higher availability, scalability, and better version control without needing to shutdown the system to implement changes.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915378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//Cloud based approach provides higher availability, scalability, and better version control without needing to shutdown the system to implement changes.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3691851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//Cloud based approach provides higher availability, scalability, and better version control without needing to shutdown the system to implement changes.</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2796854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First we need</a:t>
            </a:r>
            <a:r>
              <a:rPr lang="en-US" baseline="0" dirty="0"/>
              <a:t> to understand what is spatial data.</a:t>
            </a:r>
          </a:p>
          <a:p>
            <a:r>
              <a:rPr lang="en-US" baseline="0" dirty="0"/>
              <a:t>Type of spatial data</a:t>
            </a:r>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3074357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342039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748550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00858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339248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lets see why do we need spatial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how it can be useful to us</a:t>
            </a:r>
            <a:endParaRPr lang="en-US" dirty="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2119852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4052591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9144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970384" y="1909346"/>
            <a:ext cx="7203233" cy="3383280"/>
          </a:xfrm>
        </p:spPr>
        <p:txBody>
          <a:bodyPr anchor="b">
            <a:normAutofit/>
          </a:bodyPr>
          <a:lstStyle>
            <a:lvl1pPr algn="l">
              <a:lnSpc>
                <a:spcPct val="76000"/>
              </a:lnSpc>
              <a:defRPr sz="6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70384" y="5432564"/>
            <a:ext cx="7203233" cy="457200"/>
          </a:xfrm>
        </p:spPr>
        <p:txBody>
          <a:bodyPr>
            <a:normAutofit/>
          </a:bodyPr>
          <a:lstStyle>
            <a:lvl1pPr marL="0" indent="0" algn="l">
              <a:spcBef>
                <a:spcPts val="0"/>
              </a:spcBef>
              <a:buNone/>
              <a:defRPr sz="1500" b="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58" name="Straight Connector 57"/>
          <p:cNvCxnSpPr/>
          <p:nvPr userDrawn="1"/>
        </p:nvCxnSpPr>
        <p:spPr>
          <a:xfrm>
            <a:off x="971550" y="5294175"/>
            <a:ext cx="72009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6985" y="489857"/>
            <a:ext cx="1265465"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489857"/>
            <a:ext cx="5690508"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9144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971550" y="2541573"/>
            <a:ext cx="7200900" cy="2743200"/>
          </a:xfrm>
        </p:spPr>
        <p:txBody>
          <a:bodyPr anchor="b">
            <a:normAutofit/>
          </a:bodyPr>
          <a:lstStyle>
            <a:lvl1pPr>
              <a:lnSpc>
                <a:spcPct val="85000"/>
              </a:lnSpc>
              <a:defRPr sz="45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71550" y="5431536"/>
            <a:ext cx="7200900" cy="457200"/>
          </a:xfrm>
        </p:spPr>
        <p:txBody>
          <a:bodyPr>
            <a:normAutofit/>
          </a:bodyPr>
          <a:lstStyle>
            <a:lvl1pPr marL="0" indent="0">
              <a:spcBef>
                <a:spcPts val="0"/>
              </a:spcBef>
              <a:buNone/>
              <a:defRPr sz="1500" b="0">
                <a:solidFill>
                  <a:schemeClr val="tx1"/>
                </a:solidFill>
              </a:defRPr>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Edit Master text styles</a:t>
            </a:r>
          </a:p>
        </p:txBody>
      </p:sp>
      <p:cxnSp>
        <p:nvCxnSpPr>
          <p:cNvPr id="58" name="Straight Connector 57"/>
          <p:cNvCxnSpPr/>
          <p:nvPr userDrawn="1"/>
        </p:nvCxnSpPr>
        <p:spPr>
          <a:xfrm>
            <a:off x="971550" y="5294175"/>
            <a:ext cx="7200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1550" y="1981200"/>
            <a:ext cx="3429000" cy="3810001"/>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43450" y="1981200"/>
            <a:ext cx="3429000" cy="3810001"/>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971550" y="1818322"/>
            <a:ext cx="3429000" cy="641350"/>
          </a:xfrm>
        </p:spPr>
        <p:txBody>
          <a:bodyPr anchor="ctr">
            <a:normAutofit/>
          </a:bodyPr>
          <a:lstStyle>
            <a:lvl1pPr marL="0" indent="0">
              <a:spcBef>
                <a:spcPts val="0"/>
              </a:spcBef>
              <a:buNone/>
              <a:defRPr sz="15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71550" y="2503714"/>
            <a:ext cx="3429000" cy="3287487"/>
          </a:xfrm>
        </p:spPr>
        <p:txBody>
          <a:bodyPr>
            <a:normAutofit/>
          </a:bodyPr>
          <a:lstStyle>
            <a:lvl1pPr>
              <a:defRPr sz="1500"/>
            </a:lvl1pPr>
            <a:lvl2pPr>
              <a:defRPr sz="1350"/>
            </a:lvl2pPr>
            <a:lvl3pPr>
              <a:defRPr sz="1200"/>
            </a:lvl3pPr>
            <a:lvl4pPr>
              <a:defRPr sz="1050"/>
            </a:lvl4pPr>
            <a:lvl5pPr>
              <a:defRPr sz="105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43450" y="1818322"/>
            <a:ext cx="3429000" cy="641350"/>
          </a:xfrm>
        </p:spPr>
        <p:txBody>
          <a:bodyPr anchor="ctr">
            <a:normAutofit/>
          </a:bodyPr>
          <a:lstStyle>
            <a:lvl1pPr marL="0" indent="0">
              <a:spcBef>
                <a:spcPts val="0"/>
              </a:spcBef>
              <a:buNone/>
              <a:defRPr sz="15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743450" y="2503714"/>
            <a:ext cx="3429000" cy="3287487"/>
          </a:xfrm>
        </p:spPr>
        <p:txBody>
          <a:bodyPr>
            <a:normAutofit/>
          </a:bodyPr>
          <a:lstStyle>
            <a:lvl1pPr>
              <a:defRPr sz="1500"/>
            </a:lvl1pPr>
            <a:lvl2pPr>
              <a:defRPr sz="1350"/>
            </a:lvl2pPr>
            <a:lvl3pPr>
              <a:defRPr sz="1200"/>
            </a:lvl3pPr>
            <a:lvl4pPr>
              <a:defRPr sz="1050"/>
            </a:lvl4pPr>
            <a:lvl5pPr>
              <a:defRPr sz="105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9144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2" name="Date Placeholder 211"/>
          <p:cNvSpPr>
            <a:spLocks noGrp="1"/>
          </p:cNvSpPr>
          <p:nvPr>
            <p:ph type="dt" sz="half" idx="10"/>
          </p:nvPr>
        </p:nvSpPr>
        <p:spPr/>
        <p:txBody>
          <a:bodyPr/>
          <a:lstStyle/>
          <a:p>
            <a:endParaRPr lang="en-US"/>
          </a:p>
        </p:txBody>
      </p:sp>
      <p:sp>
        <p:nvSpPr>
          <p:cNvPr id="213" name="Footer Placeholder 212"/>
          <p:cNvSpPr>
            <a:spLocks noGrp="1"/>
          </p:cNvSpPr>
          <p:nvPr>
            <p:ph type="ftr" sz="quarter" idx="11"/>
          </p:nvPr>
        </p:nvSpPr>
        <p:spPr/>
        <p:txBody>
          <a:bodyPr/>
          <a:lstStyle/>
          <a:p>
            <a:endParaRPr lang="en-US" dirty="0"/>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9144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54864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5934864" y="571500"/>
            <a:ext cx="2743200" cy="2197100"/>
          </a:xfrm>
        </p:spPr>
        <p:txBody>
          <a:bodyPr anchor="b">
            <a:normAutofit/>
          </a:bodyPr>
          <a:lstStyle>
            <a:lvl1pPr>
              <a:defRPr sz="195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07398" y="571500"/>
            <a:ext cx="4663440" cy="5715000"/>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34864" y="2995012"/>
            <a:ext cx="2743200" cy="2285950"/>
          </a:xfrm>
        </p:spPr>
        <p:txBody>
          <a:bodyPr>
            <a:normAutofit/>
          </a:bodyPr>
          <a:lstStyle>
            <a:lvl1pPr marL="0" indent="0">
              <a:spcBef>
                <a:spcPts val="900"/>
              </a:spcBef>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cxnSp>
        <p:nvCxnSpPr>
          <p:cNvPr id="60" name="Straight Connector 59"/>
          <p:cNvCxnSpPr/>
          <p:nvPr userDrawn="1"/>
        </p:nvCxnSpPr>
        <p:spPr>
          <a:xfrm>
            <a:off x="5942317" y="2895600"/>
            <a:ext cx="27444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9144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54864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Picture Placeholder 2"/>
          <p:cNvSpPr>
            <a:spLocks noGrp="1"/>
          </p:cNvSpPr>
          <p:nvPr>
            <p:ph type="pic" idx="1"/>
          </p:nvPr>
        </p:nvSpPr>
        <p:spPr>
          <a:xfrm>
            <a:off x="3309" y="-159"/>
            <a:ext cx="5486400" cy="6858000"/>
          </a:xfrm>
        </p:spPr>
        <p:txBody>
          <a:bodyPr tIns="45720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cxnSp>
        <p:nvCxnSpPr>
          <p:cNvPr id="59" name="Straight Connector 58"/>
          <p:cNvCxnSpPr/>
          <p:nvPr/>
        </p:nvCxnSpPr>
        <p:spPr>
          <a:xfrm>
            <a:off x="5942317" y="2895600"/>
            <a:ext cx="27444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932170" y="576072"/>
            <a:ext cx="2743200" cy="2194560"/>
          </a:xfrm>
        </p:spPr>
        <p:txBody>
          <a:bodyPr anchor="b">
            <a:normAutofit/>
          </a:bodyPr>
          <a:lstStyle>
            <a:lvl1pPr>
              <a:defRPr sz="195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5932170" y="2999232"/>
            <a:ext cx="2743200" cy="2286000"/>
          </a:xfrm>
        </p:spPr>
        <p:txBody>
          <a:bodyPr/>
          <a:lstStyle>
            <a:lvl1pPr marL="0" indent="0">
              <a:spcBef>
                <a:spcPts val="900"/>
              </a:spcBef>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0"/>
            <a:ext cx="9144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971550" y="503854"/>
            <a:ext cx="72009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71550" y="1981202"/>
            <a:ext cx="72009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70531" y="6289679"/>
            <a:ext cx="724460" cy="222436"/>
          </a:xfrm>
          <a:prstGeom prst="rect">
            <a:avLst/>
          </a:prstGeom>
        </p:spPr>
        <p:txBody>
          <a:bodyPr vert="horz" lIns="91440" tIns="45720" rIns="91440" bIns="45720" rtlCol="0" anchor="ctr"/>
          <a:lstStyle>
            <a:lvl1pPr algn="r">
              <a:defRPr sz="600">
                <a:solidFill>
                  <a:schemeClr val="tx1">
                    <a:lumMod val="50000"/>
                    <a:lumOff val="50000"/>
                  </a:schemeClr>
                </a:solidFill>
              </a:defRPr>
            </a:lvl1pPr>
          </a:lstStyle>
          <a:p>
            <a:endParaRPr lang="en-US"/>
          </a:p>
        </p:txBody>
      </p:sp>
      <p:sp>
        <p:nvSpPr>
          <p:cNvPr id="5" name="Footer Placeholder 4"/>
          <p:cNvSpPr>
            <a:spLocks noGrp="1"/>
          </p:cNvSpPr>
          <p:nvPr>
            <p:ph type="ftr" sz="quarter" idx="3"/>
          </p:nvPr>
        </p:nvSpPr>
        <p:spPr>
          <a:xfrm>
            <a:off x="457201" y="6289679"/>
            <a:ext cx="4596023" cy="222436"/>
          </a:xfrm>
          <a:prstGeom prst="rect">
            <a:avLst/>
          </a:prstGeom>
        </p:spPr>
        <p:txBody>
          <a:bodyPr vert="horz" lIns="91440" tIns="45720" rIns="91440" bIns="45720" rtlCol="0" anchor="ctr"/>
          <a:lstStyle>
            <a:lvl1pPr algn="l">
              <a:defRPr sz="6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7998983" y="6289679"/>
            <a:ext cx="689162" cy="222436"/>
          </a:xfrm>
          <a:prstGeom prst="rect">
            <a:avLst/>
          </a:prstGeom>
        </p:spPr>
        <p:txBody>
          <a:bodyPr vert="horz" lIns="91440" tIns="45720" rIns="91440" bIns="45720" rtlCol="0" anchor="ctr"/>
          <a:lstStyle>
            <a:lvl1pPr algn="r">
              <a:defRPr sz="600">
                <a:solidFill>
                  <a:schemeClr val="tx1">
                    <a:lumMod val="50000"/>
                    <a:lumOff val="50000"/>
                  </a:schemeClr>
                </a:solidFill>
              </a:defRPr>
            </a:lvl1pPr>
          </a:lstStyle>
          <a:p>
            <a:fld id="{E31375A4-56A4-47D6-9801-1991572033F7}" type="slidenum">
              <a:rPr lang="en-US" smtClean="0"/>
              <a:pPr/>
              <a:t>‹#›</a:t>
            </a:fld>
            <a:endParaRPr lang="en-US"/>
          </a:p>
        </p:txBody>
      </p:sp>
      <p:cxnSp>
        <p:nvCxnSpPr>
          <p:cNvPr id="148" name="Straight Connector 147"/>
          <p:cNvCxnSpPr/>
          <p:nvPr userDrawn="1"/>
        </p:nvCxnSpPr>
        <p:spPr>
          <a:xfrm>
            <a:off x="457200" y="6172200"/>
            <a:ext cx="82296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400" b="1"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1350"/>
        </a:spcBef>
        <a:buClr>
          <a:schemeClr val="accent1"/>
        </a:buClr>
        <a:buSzPct val="100000"/>
        <a:buFont typeface="Arial" pitchFamily="34" charset="0"/>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900"/>
        </a:spcBef>
        <a:buClr>
          <a:schemeClr val="accent1"/>
        </a:buClr>
        <a:buSzPct val="100000"/>
        <a:buFont typeface="Arial" pitchFamily="34" charset="0"/>
        <a:buChar char="▪"/>
        <a:defRPr sz="1350" kern="1200">
          <a:solidFill>
            <a:schemeClr val="tx1"/>
          </a:solidFill>
          <a:latin typeface="+mn-lt"/>
          <a:ea typeface="+mn-ea"/>
          <a:cs typeface="+mn-cs"/>
        </a:defRPr>
      </a:lvl2pPr>
      <a:lvl3pPr marL="514350" indent="-134541" algn="l" defTabSz="685800" rtl="0" eaLnBrk="1" latinLnBrk="0" hangingPunct="1">
        <a:lnSpc>
          <a:spcPct val="90000"/>
        </a:lnSpc>
        <a:spcBef>
          <a:spcPts val="600"/>
        </a:spcBef>
        <a:buClr>
          <a:schemeClr val="accent1"/>
        </a:buClr>
        <a:buSzPct val="100000"/>
        <a:buFont typeface="Arial" pitchFamily="34" charset="0"/>
        <a:buChar char="▪"/>
        <a:defRPr sz="1200" kern="1200">
          <a:solidFill>
            <a:schemeClr val="tx1"/>
          </a:solidFill>
          <a:latin typeface="+mn-lt"/>
          <a:ea typeface="+mn-ea"/>
          <a:cs typeface="+mn-cs"/>
        </a:defRPr>
      </a:lvl3pPr>
      <a:lvl4pPr marL="68580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4pPr>
      <a:lvl5pPr marL="857250" indent="-134541"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5pPr>
      <a:lvl6pPr marL="1028700" indent="-137160"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8pPr>
      <a:lvl9pPr marL="1543050" indent="-134541"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55560" y="1909346"/>
            <a:ext cx="6883121" cy="3383280"/>
          </a:xfrm>
        </p:spPr>
        <p:txBody>
          <a:bodyPr>
            <a:normAutofit/>
          </a:bodyPr>
          <a:lstStyle/>
          <a:p>
            <a:pPr algn="ctr"/>
            <a:r>
              <a:rPr lang="en-US" sz="3200" dirty="0"/>
              <a:t>Spatial Data: Crawling, </a:t>
            </a:r>
            <a:br>
              <a:rPr lang="en-US" sz="3200" dirty="0"/>
            </a:br>
            <a:r>
              <a:rPr lang="en-US" sz="3200" dirty="0"/>
              <a:t>Metadata Discovery, Publishing &amp; Query Orchestration</a:t>
            </a:r>
            <a:br>
              <a:rPr lang="en-US" sz="3200" dirty="0"/>
            </a:br>
            <a:endParaRPr lang="en-US" sz="3200" dirty="0"/>
          </a:p>
        </p:txBody>
      </p:sp>
      <p:sp>
        <p:nvSpPr>
          <p:cNvPr id="7" name="Rectangle 6"/>
          <p:cNvSpPr/>
          <p:nvPr/>
        </p:nvSpPr>
        <p:spPr>
          <a:xfrm>
            <a:off x="4572001" y="5431536"/>
            <a:ext cx="3600449" cy="584775"/>
          </a:xfrm>
          <a:prstGeom prst="rect">
            <a:avLst/>
          </a:prstGeom>
        </p:spPr>
        <p:txBody>
          <a:bodyPr wrap="square">
            <a:spAutoFit/>
          </a:bodyPr>
          <a:lstStyle/>
          <a:p>
            <a:pPr algn="r"/>
            <a:r>
              <a:rPr lang="en-US" sz="1600" dirty="0"/>
              <a:t>Under Guidance of</a:t>
            </a:r>
          </a:p>
          <a:p>
            <a:pPr algn="r"/>
            <a:r>
              <a:rPr lang="en-US" sz="1600" dirty="0"/>
              <a:t>Prof. Soumya K. Ghosh</a:t>
            </a:r>
          </a:p>
        </p:txBody>
      </p:sp>
      <p:sp>
        <p:nvSpPr>
          <p:cNvPr id="9" name="Text Placeholder 2"/>
          <p:cNvSpPr>
            <a:spLocks noGrp="1"/>
          </p:cNvSpPr>
          <p:nvPr>
            <p:ph type="subTitle" idx="1"/>
          </p:nvPr>
        </p:nvSpPr>
        <p:spPr>
          <a:xfrm>
            <a:off x="970384" y="5432563"/>
            <a:ext cx="3601617" cy="847657"/>
          </a:xfrm>
        </p:spPr>
        <p:txBody>
          <a:bodyPr>
            <a:noAutofit/>
          </a:bodyPr>
          <a:lstStyle/>
          <a:p>
            <a:r>
              <a:rPr lang="en-US" sz="1600" dirty="0">
                <a:solidFill>
                  <a:schemeClr val="tx2"/>
                </a:solidFill>
              </a:rPr>
              <a:t>Submitted by</a:t>
            </a:r>
          </a:p>
          <a:p>
            <a:r>
              <a:rPr lang="en-US" sz="1600" dirty="0">
                <a:solidFill>
                  <a:schemeClr val="tx2"/>
                </a:solidFill>
              </a:rPr>
              <a:t>Deepak Punjabi</a:t>
            </a:r>
          </a:p>
          <a:p>
            <a:r>
              <a:rPr lang="en-US" sz="1600" dirty="0">
                <a:solidFill>
                  <a:schemeClr val="tx2"/>
                </a:solidFill>
              </a:rPr>
              <a:t>15IT60R17</a:t>
            </a:r>
          </a:p>
          <a:p>
            <a:endParaRPr lang="en-US" sz="1600" dirty="0">
              <a:solidFill>
                <a:schemeClr val="tx2"/>
              </a:solidFill>
            </a:endParaRPr>
          </a:p>
          <a:p>
            <a:endParaRPr lang="en-US" sz="16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7896" y="1937657"/>
            <a:ext cx="1348207" cy="1485756"/>
          </a:xfrm>
          <a:prstGeom prst="rect">
            <a:avLst/>
          </a:prstGeom>
        </p:spPr>
      </p:pic>
      <p:sp>
        <p:nvSpPr>
          <p:cNvPr id="8" name="Text Placeholder 2"/>
          <p:cNvSpPr txBox="1">
            <a:spLocks/>
          </p:cNvSpPr>
          <p:nvPr/>
        </p:nvSpPr>
        <p:spPr>
          <a:xfrm>
            <a:off x="970384" y="1937657"/>
            <a:ext cx="7484641" cy="368221"/>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0"/>
              </a:spcBef>
              <a:buClr>
                <a:schemeClr val="accent1"/>
              </a:buClr>
              <a:buSzPct val="100000"/>
              <a:buFont typeface="Arial" pitchFamily="34" charset="0"/>
              <a:buNone/>
              <a:defRPr sz="1500" b="0" kern="1200">
                <a:solidFill>
                  <a:schemeClr val="accent1"/>
                </a:solidFill>
                <a:latin typeface="+mn-lt"/>
                <a:ea typeface="+mn-ea"/>
                <a:cs typeface="+mn-cs"/>
              </a:defRPr>
            </a:lvl1pPr>
            <a:lvl2pPr marL="342900" indent="0" algn="ctr" defTabSz="685800" rtl="0" eaLnBrk="1" latinLnBrk="0" hangingPunct="1">
              <a:lnSpc>
                <a:spcPct val="90000"/>
              </a:lnSpc>
              <a:spcBef>
                <a:spcPts val="900"/>
              </a:spcBef>
              <a:buClr>
                <a:schemeClr val="accent1"/>
              </a:buClr>
              <a:buSzPct val="100000"/>
              <a:buFont typeface="Arial"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600"/>
              </a:spcBef>
              <a:buClr>
                <a:schemeClr val="accent1"/>
              </a:buClr>
              <a:buSzPct val="100000"/>
              <a:buFont typeface="Arial"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600"/>
              </a:spcBef>
              <a:buClr>
                <a:schemeClr val="accent1"/>
              </a:buClr>
              <a:buSzPct val="100000"/>
              <a:buFont typeface="Arial"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9pPr>
          </a:lstStyle>
          <a:p>
            <a:endParaRPr lang="en-US" sz="1600" dirty="0">
              <a:solidFill>
                <a:schemeClr val="tx2"/>
              </a:solidFill>
            </a:endParaRPr>
          </a:p>
        </p:txBody>
      </p:sp>
      <p:sp>
        <p:nvSpPr>
          <p:cNvPr id="2" name="TextBox 1"/>
          <p:cNvSpPr txBox="1"/>
          <p:nvPr/>
        </p:nvSpPr>
        <p:spPr>
          <a:xfrm>
            <a:off x="3026191" y="1400077"/>
            <a:ext cx="3091616" cy="369332"/>
          </a:xfrm>
          <a:prstGeom prst="rect">
            <a:avLst/>
          </a:prstGeom>
          <a:noFill/>
        </p:spPr>
        <p:txBody>
          <a:bodyPr wrap="none" rtlCol="0">
            <a:spAutoFit/>
          </a:bodyPr>
          <a:lstStyle/>
          <a:p>
            <a:pPr algn="ctr"/>
            <a:r>
              <a:rPr lang="en-US" dirty="0"/>
              <a:t>M.Tech. Thesis Presentation</a:t>
            </a:r>
          </a:p>
        </p:txBody>
      </p:sp>
    </p:spTree>
    <p:extLst>
      <p:ext uri="{BB962C8B-B14F-4D97-AF65-F5344CB8AC3E}">
        <p14:creationId xmlns:p14="http://schemas.microsoft.com/office/powerpoint/2010/main" val="250740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Solution Model:</a:t>
            </a:r>
            <a:br>
              <a:rPr lang="en-US" sz="3600" dirty="0"/>
            </a:br>
            <a:r>
              <a:rPr lang="en-US" sz="3600" dirty="0"/>
              <a:t>3 stage approach</a:t>
            </a:r>
          </a:p>
        </p:txBody>
      </p:sp>
      <p:graphicFrame>
        <p:nvGraphicFramePr>
          <p:cNvPr id="4" name="Content Placeholder 3" descr="Process Arrows" title="SmartArt"/>
          <p:cNvGraphicFramePr>
            <a:graphicFrameLocks noGrp="1"/>
          </p:cNvGraphicFramePr>
          <p:nvPr>
            <p:ph idx="1"/>
            <p:extLst>
              <p:ext uri="{D42A27DB-BD31-4B8C-83A1-F6EECF244321}">
                <p14:modId xmlns:p14="http://schemas.microsoft.com/office/powerpoint/2010/main" val="1412961645"/>
              </p:ext>
            </p:extLst>
          </p:nvPr>
        </p:nvGraphicFramePr>
        <p:xfrm>
          <a:off x="971550" y="2343150"/>
          <a:ext cx="7200900" cy="285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E31375A4-56A4-47D6-9801-1991572033F7}" type="slidenum">
              <a:rPr lang="en-US" smtClean="0"/>
              <a:t>10</a:t>
            </a:fld>
            <a:endParaRPr lang="en-US"/>
          </a:p>
        </p:txBody>
      </p:sp>
    </p:spTree>
    <p:extLst>
      <p:ext uri="{BB962C8B-B14F-4D97-AF65-F5344CB8AC3E}">
        <p14:creationId xmlns:p14="http://schemas.microsoft.com/office/powerpoint/2010/main" val="1000883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Spatial Web Crawler</a:t>
            </a:r>
          </a:p>
        </p:txBody>
      </p:sp>
      <p:sp>
        <p:nvSpPr>
          <p:cNvPr id="5" name="Subtitle 4"/>
          <p:cNvSpPr>
            <a:spLocks noGrp="1"/>
          </p:cNvSpPr>
          <p:nvPr>
            <p:ph type="subTitle" idx="1"/>
          </p:nvPr>
        </p:nvSpPr>
        <p:spPr/>
        <p:txBody>
          <a:bodyPr>
            <a:normAutofit lnSpcReduction="10000"/>
          </a:bodyPr>
          <a:lstStyle/>
          <a:p>
            <a:pPr marL="285750" indent="-285750">
              <a:buFont typeface="Wingdings" panose="05000000000000000000" pitchFamily="2" charset="2"/>
              <a:buChar char="§"/>
            </a:pPr>
            <a:r>
              <a:rPr lang="en-US" dirty="0"/>
              <a:t>Objectives</a:t>
            </a:r>
          </a:p>
          <a:p>
            <a:pPr marL="285750" indent="-285750">
              <a:buFont typeface="Wingdings" panose="05000000000000000000" pitchFamily="2" charset="2"/>
              <a:buChar char="§"/>
            </a:pPr>
            <a:r>
              <a:rPr lang="en-US" dirty="0"/>
              <a:t>Architecture</a:t>
            </a:r>
          </a:p>
        </p:txBody>
      </p:sp>
      <p:sp>
        <p:nvSpPr>
          <p:cNvPr id="4" name="Text Placeholder 2"/>
          <p:cNvSpPr txBox="1">
            <a:spLocks/>
          </p:cNvSpPr>
          <p:nvPr/>
        </p:nvSpPr>
        <p:spPr>
          <a:xfrm>
            <a:off x="4572001" y="5431536"/>
            <a:ext cx="3600449" cy="457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0"/>
              </a:spcBef>
              <a:buClr>
                <a:schemeClr val="accent1"/>
              </a:buClr>
              <a:buSzPct val="100000"/>
              <a:buFont typeface="Arial" pitchFamily="34" charset="0"/>
              <a:buNone/>
              <a:defRPr sz="1500" b="0" kern="1200">
                <a:solidFill>
                  <a:schemeClr val="tx1"/>
                </a:solidFill>
                <a:latin typeface="+mn-lt"/>
                <a:ea typeface="+mn-ea"/>
                <a:cs typeface="+mn-cs"/>
              </a:defRPr>
            </a:lvl1pPr>
            <a:lvl2pPr marL="342900" indent="0" algn="l" defTabSz="685800" rtl="0" eaLnBrk="1" latinLnBrk="0" hangingPunct="1">
              <a:lnSpc>
                <a:spcPct val="90000"/>
              </a:lnSpc>
              <a:spcBef>
                <a:spcPts val="900"/>
              </a:spcBef>
              <a:buClr>
                <a:schemeClr val="accent1"/>
              </a:buClr>
              <a:buSzPct val="100000"/>
              <a:buFont typeface="Arial" pitchFamily="34" charset="0"/>
              <a:buNone/>
              <a:defRPr sz="1500" kern="1200">
                <a:solidFill>
                  <a:schemeClr val="tx1"/>
                </a:solidFill>
                <a:latin typeface="+mn-lt"/>
                <a:ea typeface="+mn-ea"/>
                <a:cs typeface="+mn-cs"/>
              </a:defRPr>
            </a:lvl2pPr>
            <a:lvl3pPr marL="685800" indent="0" algn="l" defTabSz="685800" rtl="0" eaLnBrk="1" latinLnBrk="0" hangingPunct="1">
              <a:lnSpc>
                <a:spcPct val="90000"/>
              </a:lnSpc>
              <a:spcBef>
                <a:spcPts val="600"/>
              </a:spcBef>
              <a:buClr>
                <a:schemeClr val="accent1"/>
              </a:buClr>
              <a:buSzPct val="100000"/>
              <a:buFont typeface="Arial" pitchFamily="34" charset="0"/>
              <a:buNone/>
              <a:defRPr sz="1350" kern="1200">
                <a:solidFill>
                  <a:schemeClr val="tx1"/>
                </a:solidFill>
                <a:latin typeface="+mn-lt"/>
                <a:ea typeface="+mn-ea"/>
                <a:cs typeface="+mn-cs"/>
              </a:defRPr>
            </a:lvl3pPr>
            <a:lvl4pPr marL="1028700" indent="0" algn="l" defTabSz="685800" rtl="0" eaLnBrk="1" latinLnBrk="0" hangingPunct="1">
              <a:lnSpc>
                <a:spcPct val="90000"/>
              </a:lnSpc>
              <a:spcBef>
                <a:spcPts val="600"/>
              </a:spcBef>
              <a:buClr>
                <a:schemeClr val="accent1"/>
              </a:buClr>
              <a:buSzPct val="100000"/>
              <a:buFont typeface="Arial" pitchFamily="34" charset="0"/>
              <a:buNone/>
              <a:defRPr sz="1200" kern="1200">
                <a:solidFill>
                  <a:schemeClr val="tx1"/>
                </a:solidFill>
                <a:latin typeface="+mn-lt"/>
                <a:ea typeface="+mn-ea"/>
                <a:cs typeface="+mn-cs"/>
              </a:defRPr>
            </a:lvl4pPr>
            <a:lvl5pPr marL="13716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5pPr>
            <a:lvl6pPr marL="17145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6pPr>
            <a:lvl7pPr marL="20574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7pPr>
            <a:lvl8pPr marL="24003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8pPr>
            <a:lvl9pPr marL="27432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42442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Spatial web crawler: Objectives</a:t>
            </a:r>
          </a:p>
        </p:txBody>
      </p:sp>
      <p:sp>
        <p:nvSpPr>
          <p:cNvPr id="3" name="Content Placeholder 2"/>
          <p:cNvSpPr>
            <a:spLocks noGrp="1"/>
          </p:cNvSpPr>
          <p:nvPr>
            <p:ph idx="1"/>
          </p:nvPr>
        </p:nvSpPr>
        <p:spPr/>
        <p:txBody>
          <a:bodyPr>
            <a:normAutofit/>
          </a:bodyPr>
          <a:lstStyle/>
          <a:p>
            <a:pPr marL="457200" indent="-457200" algn="just">
              <a:buFont typeface="+mj-lt"/>
              <a:buAutoNum type="arabicPeriod"/>
            </a:pPr>
            <a:r>
              <a:rPr lang="en-US" sz="2000" dirty="0"/>
              <a:t>Build a spatial web crawler which crawlers through geo-servers which offers Web Feature Service(WFS) based OGC compliant services.</a:t>
            </a:r>
          </a:p>
          <a:p>
            <a:pPr marL="457200" indent="-457200" algn="just">
              <a:buFont typeface="+mj-lt"/>
              <a:buAutoNum type="arabicPeriod"/>
            </a:pPr>
            <a:r>
              <a:rPr lang="en-US" sz="2000" dirty="0"/>
              <a:t>Build a domain specific vocabulary(ontology) for this features which can be helpful to compare found features with wanted features.</a:t>
            </a:r>
          </a:p>
          <a:p>
            <a:pPr marL="457200" indent="-457200" algn="just">
              <a:buFont typeface="+mj-lt"/>
              <a:buAutoNum type="arabicPeriod"/>
            </a:pPr>
            <a:r>
              <a:rPr lang="en-US" sz="2000" dirty="0"/>
              <a:t>Perform semantic matching of found features from crawled web-pages with given ontology for filtering the correct features and storing them in the permanent repository.</a:t>
            </a:r>
          </a:p>
        </p:txBody>
      </p:sp>
      <p:sp>
        <p:nvSpPr>
          <p:cNvPr id="4" name="Slide Number Placeholder 3"/>
          <p:cNvSpPr>
            <a:spLocks noGrp="1"/>
          </p:cNvSpPr>
          <p:nvPr>
            <p:ph type="sldNum" sz="quarter" idx="12"/>
          </p:nvPr>
        </p:nvSpPr>
        <p:spPr/>
        <p:txBody>
          <a:bodyPr/>
          <a:lstStyle/>
          <a:p>
            <a:fld id="{E31375A4-56A4-47D6-9801-1991572033F7}" type="slidenum">
              <a:rPr lang="en-US" smtClean="0"/>
              <a:t>12</a:t>
            </a:fld>
            <a:endParaRPr lang="en-US"/>
          </a:p>
        </p:txBody>
      </p:sp>
    </p:spTree>
    <p:extLst>
      <p:ext uri="{BB962C8B-B14F-4D97-AF65-F5344CB8AC3E}">
        <p14:creationId xmlns:p14="http://schemas.microsoft.com/office/powerpoint/2010/main" val="2775394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918"/>
          <a:stretch/>
        </p:blipFill>
        <p:spPr>
          <a:xfrm>
            <a:off x="599090" y="1075045"/>
            <a:ext cx="8089055" cy="5214633"/>
          </a:xfrm>
          <a:prstGeom prst="rect">
            <a:avLst/>
          </a:prstGeom>
        </p:spPr>
      </p:pic>
      <p:sp>
        <p:nvSpPr>
          <p:cNvPr id="5" name="Title 1"/>
          <p:cNvSpPr txBox="1">
            <a:spLocks/>
          </p:cNvSpPr>
          <p:nvPr/>
        </p:nvSpPr>
        <p:spPr>
          <a:xfrm>
            <a:off x="599090" y="503854"/>
            <a:ext cx="7573360" cy="1142385"/>
          </a:xfrm>
          <a:prstGeom prst="rect">
            <a:avLst/>
          </a:prstGeom>
        </p:spPr>
        <p:txBody>
          <a:bodyPr>
            <a:normAutofit/>
          </a:bodyPr>
          <a:lstStyle>
            <a:lvl1pPr algn="l" defTabSz="6858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sz="3600" dirty="0"/>
              <a:t>Spatial web crawler: Architecture</a:t>
            </a:r>
          </a:p>
        </p:txBody>
      </p:sp>
      <p:sp>
        <p:nvSpPr>
          <p:cNvPr id="2" name="Rectangle 1"/>
          <p:cNvSpPr/>
          <p:nvPr/>
        </p:nvSpPr>
        <p:spPr>
          <a:xfrm>
            <a:off x="3670852" y="5897217"/>
            <a:ext cx="2014331" cy="291548"/>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pPr/>
              <a:t>13</a:t>
            </a:fld>
            <a:endParaRPr lang="en-US"/>
          </a:p>
        </p:txBody>
      </p:sp>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14</a:t>
            </a:fld>
            <a:endParaRPr lang="en-US"/>
          </a:p>
        </p:txBody>
      </p:sp>
      <p:sp>
        <p:nvSpPr>
          <p:cNvPr id="2" name="Title 1"/>
          <p:cNvSpPr>
            <a:spLocks noGrp="1"/>
          </p:cNvSpPr>
          <p:nvPr>
            <p:ph type="title" idx="4294967295"/>
          </p:nvPr>
        </p:nvSpPr>
        <p:spPr>
          <a:xfrm>
            <a:off x="901210" y="125833"/>
            <a:ext cx="7200900" cy="1141412"/>
          </a:xfrm>
        </p:spPr>
        <p:txBody>
          <a:bodyPr>
            <a:normAutofit/>
          </a:bodyPr>
          <a:lstStyle/>
          <a:p>
            <a:r>
              <a:rPr lang="en-US" sz="3600" dirty="0"/>
              <a:t>WFS Capabilities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890" y="1267245"/>
            <a:ext cx="5868219" cy="5401429"/>
          </a:xfrm>
          <a:prstGeom prst="rect">
            <a:avLst/>
          </a:prstGeom>
        </p:spPr>
      </p:pic>
    </p:spTree>
    <p:extLst>
      <p:ext uri="{BB962C8B-B14F-4D97-AF65-F5344CB8AC3E}">
        <p14:creationId xmlns:p14="http://schemas.microsoft.com/office/powerpoint/2010/main" val="3914792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7" name="TextBox 6"/>
          <p:cNvSpPr txBox="1"/>
          <p:nvPr/>
        </p:nvSpPr>
        <p:spPr>
          <a:xfrm>
            <a:off x="3116825" y="6581001"/>
            <a:ext cx="2910349" cy="276999"/>
          </a:xfrm>
          <a:prstGeom prst="rect">
            <a:avLst/>
          </a:prstGeom>
          <a:noFill/>
        </p:spPr>
        <p:txBody>
          <a:bodyPr wrap="square" rtlCol="0">
            <a:spAutoFit/>
          </a:bodyPr>
          <a:lstStyle/>
          <a:p>
            <a:r>
              <a:rPr lang="en-IN" sz="1000" dirty="0">
                <a:latin typeface="Calibri Light" panose="020F0302020204030204" pitchFamily="34" charset="0"/>
              </a:rPr>
              <a:t>source: Li, W., </a:t>
            </a:r>
            <a:r>
              <a:rPr lang="en-IN" sz="1000" i="1" dirty="0">
                <a:latin typeface="Calibri Light" panose="020F0302020204030204" pitchFamily="34" charset="0"/>
              </a:rPr>
              <a:t>et al</a:t>
            </a:r>
            <a:r>
              <a:rPr lang="en-IN" sz="1000" dirty="0">
                <a:latin typeface="Calibri Light" panose="020F0302020204030204" pitchFamily="34" charset="0"/>
              </a:rPr>
              <a:t>. Computers &amp; Geosciences,2011</a:t>
            </a:r>
            <a:r>
              <a:rPr lang="en-IN" sz="1200" dirty="0">
                <a:latin typeface="Calibri Light" panose="020F0302020204030204" pitchFamily="34" charset="0"/>
              </a:rPr>
              <a:t>.</a:t>
            </a:r>
            <a:endParaRPr lang="en-IN" sz="1000" dirty="0">
              <a:latin typeface="Calibri Light" panose="020F03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78" y="119269"/>
            <a:ext cx="8216348" cy="6461731"/>
          </a:xfrm>
          <a:prstGeom prst="rect">
            <a:avLst/>
          </a:prstGeom>
        </p:spPr>
      </p:pic>
      <p:sp>
        <p:nvSpPr>
          <p:cNvPr id="3" name="Slide Number Placeholder 2"/>
          <p:cNvSpPr>
            <a:spLocks noGrp="1"/>
          </p:cNvSpPr>
          <p:nvPr>
            <p:ph type="sldNum" sz="quarter" idx="12"/>
          </p:nvPr>
        </p:nvSpPr>
        <p:spPr/>
        <p:txBody>
          <a:bodyPr/>
          <a:lstStyle/>
          <a:p>
            <a:fld id="{E31375A4-56A4-47D6-9801-1991572033F7}" type="slidenum">
              <a:rPr lang="en-US" smtClean="0"/>
              <a:t>15</a:t>
            </a:fld>
            <a:endParaRPr lang="en-US"/>
          </a:p>
        </p:txBody>
      </p:sp>
    </p:spTree>
    <p:extLst>
      <p:ext uri="{BB962C8B-B14F-4D97-AF65-F5344CB8AC3E}">
        <p14:creationId xmlns:p14="http://schemas.microsoft.com/office/powerpoint/2010/main" val="1658689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Spatial Catalog Service</a:t>
            </a:r>
          </a:p>
        </p:txBody>
      </p:sp>
      <p:sp>
        <p:nvSpPr>
          <p:cNvPr id="5" name="Subtitle 4"/>
          <p:cNvSpPr>
            <a:spLocks noGrp="1"/>
          </p:cNvSpPr>
          <p:nvPr>
            <p:ph type="subTitle" idx="1"/>
          </p:nvPr>
        </p:nvSpPr>
        <p:spPr/>
        <p:txBody>
          <a:bodyPr>
            <a:normAutofit lnSpcReduction="10000"/>
          </a:bodyPr>
          <a:lstStyle/>
          <a:p>
            <a:pPr marL="285750" indent="-285750">
              <a:buFont typeface="Wingdings" panose="05000000000000000000" pitchFamily="2" charset="2"/>
              <a:buChar char="§"/>
            </a:pPr>
            <a:r>
              <a:rPr lang="en-US" dirty="0"/>
              <a:t>Objectives</a:t>
            </a:r>
          </a:p>
          <a:p>
            <a:pPr marL="285750" indent="-285750">
              <a:buFont typeface="Wingdings" panose="05000000000000000000" pitchFamily="2" charset="2"/>
              <a:buChar char="§"/>
            </a:pPr>
            <a:r>
              <a:rPr lang="en-US" dirty="0"/>
              <a:t>Architecture</a:t>
            </a:r>
          </a:p>
        </p:txBody>
      </p:sp>
      <p:sp>
        <p:nvSpPr>
          <p:cNvPr id="4" name="Text Placeholder 2"/>
          <p:cNvSpPr txBox="1">
            <a:spLocks/>
          </p:cNvSpPr>
          <p:nvPr/>
        </p:nvSpPr>
        <p:spPr>
          <a:xfrm>
            <a:off x="4572001" y="5431536"/>
            <a:ext cx="3600449" cy="457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0"/>
              </a:spcBef>
              <a:buClr>
                <a:schemeClr val="accent1"/>
              </a:buClr>
              <a:buSzPct val="100000"/>
              <a:buFont typeface="Arial" pitchFamily="34" charset="0"/>
              <a:buNone/>
              <a:defRPr sz="1500" b="0" kern="1200">
                <a:solidFill>
                  <a:schemeClr val="tx1"/>
                </a:solidFill>
                <a:latin typeface="+mn-lt"/>
                <a:ea typeface="+mn-ea"/>
                <a:cs typeface="+mn-cs"/>
              </a:defRPr>
            </a:lvl1pPr>
            <a:lvl2pPr marL="342900" indent="0" algn="l" defTabSz="685800" rtl="0" eaLnBrk="1" latinLnBrk="0" hangingPunct="1">
              <a:lnSpc>
                <a:spcPct val="90000"/>
              </a:lnSpc>
              <a:spcBef>
                <a:spcPts val="900"/>
              </a:spcBef>
              <a:buClr>
                <a:schemeClr val="accent1"/>
              </a:buClr>
              <a:buSzPct val="100000"/>
              <a:buFont typeface="Arial" pitchFamily="34" charset="0"/>
              <a:buNone/>
              <a:defRPr sz="1500" kern="1200">
                <a:solidFill>
                  <a:schemeClr val="tx1"/>
                </a:solidFill>
                <a:latin typeface="+mn-lt"/>
                <a:ea typeface="+mn-ea"/>
                <a:cs typeface="+mn-cs"/>
              </a:defRPr>
            </a:lvl2pPr>
            <a:lvl3pPr marL="685800" indent="0" algn="l" defTabSz="685800" rtl="0" eaLnBrk="1" latinLnBrk="0" hangingPunct="1">
              <a:lnSpc>
                <a:spcPct val="90000"/>
              </a:lnSpc>
              <a:spcBef>
                <a:spcPts val="600"/>
              </a:spcBef>
              <a:buClr>
                <a:schemeClr val="accent1"/>
              </a:buClr>
              <a:buSzPct val="100000"/>
              <a:buFont typeface="Arial" pitchFamily="34" charset="0"/>
              <a:buNone/>
              <a:defRPr sz="1350" kern="1200">
                <a:solidFill>
                  <a:schemeClr val="tx1"/>
                </a:solidFill>
                <a:latin typeface="+mn-lt"/>
                <a:ea typeface="+mn-ea"/>
                <a:cs typeface="+mn-cs"/>
              </a:defRPr>
            </a:lvl3pPr>
            <a:lvl4pPr marL="1028700" indent="0" algn="l" defTabSz="685800" rtl="0" eaLnBrk="1" latinLnBrk="0" hangingPunct="1">
              <a:lnSpc>
                <a:spcPct val="90000"/>
              </a:lnSpc>
              <a:spcBef>
                <a:spcPts val="600"/>
              </a:spcBef>
              <a:buClr>
                <a:schemeClr val="accent1"/>
              </a:buClr>
              <a:buSzPct val="100000"/>
              <a:buFont typeface="Arial" pitchFamily="34" charset="0"/>
              <a:buNone/>
              <a:defRPr sz="1200" kern="1200">
                <a:solidFill>
                  <a:schemeClr val="tx1"/>
                </a:solidFill>
                <a:latin typeface="+mn-lt"/>
                <a:ea typeface="+mn-ea"/>
                <a:cs typeface="+mn-cs"/>
              </a:defRPr>
            </a:lvl4pPr>
            <a:lvl5pPr marL="13716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5pPr>
            <a:lvl6pPr marL="17145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6pPr>
            <a:lvl7pPr marL="20574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7pPr>
            <a:lvl8pPr marL="24003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8pPr>
            <a:lvl9pPr marL="27432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59007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Spatial Catalog Service: Objectives</a:t>
            </a:r>
          </a:p>
        </p:txBody>
      </p:sp>
      <p:sp>
        <p:nvSpPr>
          <p:cNvPr id="3" name="Content Placeholder 2"/>
          <p:cNvSpPr>
            <a:spLocks noGrp="1"/>
          </p:cNvSpPr>
          <p:nvPr>
            <p:ph idx="1"/>
          </p:nvPr>
        </p:nvSpPr>
        <p:spPr/>
        <p:txBody>
          <a:bodyPr>
            <a:normAutofit/>
          </a:bodyPr>
          <a:lstStyle/>
          <a:p>
            <a:pPr marL="457200" indent="-457200" algn="just">
              <a:buFont typeface="+mj-lt"/>
              <a:buAutoNum type="arabicPeriod"/>
            </a:pPr>
            <a:r>
              <a:rPr lang="en-US" sz="2000" dirty="0"/>
              <a:t>Parse the crawled metadata and store it into a permanent database in a structured manner.</a:t>
            </a:r>
          </a:p>
          <a:p>
            <a:pPr marL="457200" indent="-457200" algn="just">
              <a:buFont typeface="+mj-lt"/>
              <a:buAutoNum type="arabicPeriod"/>
            </a:pPr>
            <a:r>
              <a:rPr lang="en-US" sz="2000" dirty="0"/>
              <a:t>Parse the crawled metadata and store it into a permanent database in a structured manner.</a:t>
            </a:r>
          </a:p>
          <a:p>
            <a:pPr marL="457200" indent="-457200" algn="just">
              <a:buFont typeface="+mj-lt"/>
              <a:buAutoNum type="arabicPeriod"/>
            </a:pPr>
            <a:endParaRPr lang="en-US" sz="2000" dirty="0"/>
          </a:p>
          <a:p>
            <a:pPr marL="457200" indent="-457200" algn="just">
              <a:buFont typeface="+mj-lt"/>
              <a:buAutoNum type="arabicPeriod"/>
            </a:pPr>
            <a:endParaRPr lang="en-US" sz="2000" dirty="0"/>
          </a:p>
        </p:txBody>
      </p:sp>
      <p:sp>
        <p:nvSpPr>
          <p:cNvPr id="4" name="Slide Number Placeholder 3"/>
          <p:cNvSpPr>
            <a:spLocks noGrp="1"/>
          </p:cNvSpPr>
          <p:nvPr>
            <p:ph type="sldNum" sz="quarter" idx="12"/>
          </p:nvPr>
        </p:nvSpPr>
        <p:spPr/>
        <p:txBody>
          <a:bodyPr/>
          <a:lstStyle/>
          <a:p>
            <a:fld id="{E31375A4-56A4-47D6-9801-1991572033F7}" type="slidenum">
              <a:rPr lang="en-US" smtClean="0"/>
              <a:t>17</a:t>
            </a:fld>
            <a:endParaRPr lang="en-US"/>
          </a:p>
        </p:txBody>
      </p:sp>
    </p:spTree>
    <p:extLst>
      <p:ext uri="{BB962C8B-B14F-4D97-AF65-F5344CB8AC3E}">
        <p14:creationId xmlns:p14="http://schemas.microsoft.com/office/powerpoint/2010/main" val="144130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a:off x="240952" y="1396999"/>
            <a:ext cx="1525140" cy="937575"/>
          </a:xfrm>
          <a:prstGeom prst="can">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Catalog</a:t>
            </a:r>
          </a:p>
          <a:p>
            <a:pPr algn="ctr"/>
            <a:r>
              <a:rPr lang="en-IN" dirty="0"/>
              <a:t>Server 1</a:t>
            </a:r>
          </a:p>
        </p:txBody>
      </p:sp>
      <p:sp>
        <p:nvSpPr>
          <p:cNvPr id="5" name="Can 4"/>
          <p:cNvSpPr/>
          <p:nvPr/>
        </p:nvSpPr>
        <p:spPr>
          <a:xfrm>
            <a:off x="242293" y="2552704"/>
            <a:ext cx="1526759" cy="908686"/>
          </a:xfrm>
          <a:prstGeom prst="can">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Spatial</a:t>
            </a:r>
          </a:p>
          <a:p>
            <a:pPr algn="ctr"/>
            <a:r>
              <a:rPr lang="en-IN" dirty="0"/>
              <a:t>Repository 1</a:t>
            </a:r>
          </a:p>
        </p:txBody>
      </p:sp>
      <p:sp>
        <p:nvSpPr>
          <p:cNvPr id="6" name="Can 5"/>
          <p:cNvSpPr/>
          <p:nvPr/>
        </p:nvSpPr>
        <p:spPr>
          <a:xfrm>
            <a:off x="242293" y="3715697"/>
            <a:ext cx="1526759" cy="993436"/>
          </a:xfrm>
          <a:prstGeom prst="can">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Spatial</a:t>
            </a:r>
          </a:p>
          <a:p>
            <a:pPr algn="ctr"/>
            <a:r>
              <a:rPr lang="en-IN" dirty="0"/>
              <a:t>Repository n</a:t>
            </a:r>
          </a:p>
        </p:txBody>
      </p:sp>
      <p:cxnSp>
        <p:nvCxnSpPr>
          <p:cNvPr id="8" name="Straight Connector 7"/>
          <p:cNvCxnSpPr>
            <a:stCxn id="5" idx="3"/>
            <a:endCxn id="6" idx="1"/>
          </p:cNvCxnSpPr>
          <p:nvPr/>
        </p:nvCxnSpPr>
        <p:spPr>
          <a:xfrm>
            <a:off x="1005673" y="3461390"/>
            <a:ext cx="0" cy="254307"/>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p:cNvSpPr/>
          <p:nvPr/>
        </p:nvSpPr>
        <p:spPr>
          <a:xfrm>
            <a:off x="2348147" y="1830083"/>
            <a:ext cx="1175303" cy="2356273"/>
          </a:xfrm>
          <a:prstGeom prst="rect">
            <a:avLst/>
          </a:pr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Spatial Web Crawler</a:t>
            </a:r>
          </a:p>
        </p:txBody>
      </p:sp>
      <p:cxnSp>
        <p:nvCxnSpPr>
          <p:cNvPr id="11" name="Straight Arrow Connector 10"/>
          <p:cNvCxnSpPr>
            <a:stCxn id="9" idx="1"/>
            <a:endCxn id="4" idx="4"/>
          </p:cNvCxnSpPr>
          <p:nvPr/>
        </p:nvCxnSpPr>
        <p:spPr>
          <a:xfrm rot="10800000">
            <a:off x="1766093" y="1865788"/>
            <a:ext cx="582055" cy="1142433"/>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9" idx="1"/>
            <a:endCxn id="5" idx="4"/>
          </p:cNvCxnSpPr>
          <p:nvPr/>
        </p:nvCxnSpPr>
        <p:spPr>
          <a:xfrm flipH="1" flipV="1">
            <a:off x="1769052" y="3007047"/>
            <a:ext cx="579095" cy="11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9" idx="1"/>
            <a:endCxn id="6" idx="4"/>
          </p:cNvCxnSpPr>
          <p:nvPr/>
        </p:nvCxnSpPr>
        <p:spPr>
          <a:xfrm rot="10800000" flipV="1">
            <a:off x="1769053" y="3008219"/>
            <a:ext cx="579095" cy="1204195"/>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8" name="Can 17"/>
          <p:cNvSpPr/>
          <p:nvPr/>
        </p:nvSpPr>
        <p:spPr>
          <a:xfrm>
            <a:off x="4106334" y="2448150"/>
            <a:ext cx="2286000" cy="1120140"/>
          </a:xfrm>
          <a:prstGeom prst="can">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Directory of</a:t>
            </a:r>
          </a:p>
          <a:p>
            <a:pPr algn="ctr"/>
            <a:r>
              <a:rPr lang="en-IN" dirty="0"/>
              <a:t>XML files</a:t>
            </a:r>
          </a:p>
        </p:txBody>
      </p:sp>
      <p:sp>
        <p:nvSpPr>
          <p:cNvPr id="19" name="Rectangle 18"/>
          <p:cNvSpPr/>
          <p:nvPr/>
        </p:nvSpPr>
        <p:spPr>
          <a:xfrm>
            <a:off x="4106334" y="4116930"/>
            <a:ext cx="2286001" cy="822960"/>
          </a:xfrm>
          <a:prstGeom prst="rect">
            <a:avLst/>
          </a:pr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Parser</a:t>
            </a:r>
          </a:p>
        </p:txBody>
      </p:sp>
      <p:sp>
        <p:nvSpPr>
          <p:cNvPr id="20" name="Can 19"/>
          <p:cNvSpPr/>
          <p:nvPr/>
        </p:nvSpPr>
        <p:spPr>
          <a:xfrm>
            <a:off x="4106334" y="5247947"/>
            <a:ext cx="2286000" cy="1120140"/>
          </a:xfrm>
          <a:prstGeom prst="can">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dirty="0"/>
              <a:t>Database</a:t>
            </a:r>
          </a:p>
        </p:txBody>
      </p:sp>
      <p:sp>
        <p:nvSpPr>
          <p:cNvPr id="21" name="Rectangle 20"/>
          <p:cNvSpPr/>
          <p:nvPr/>
        </p:nvSpPr>
        <p:spPr>
          <a:xfrm>
            <a:off x="6832871" y="3715697"/>
            <a:ext cx="2056234" cy="3006452"/>
          </a:xfrm>
          <a:prstGeom prst="rect">
            <a:avLst/>
          </a:pr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Catalog</a:t>
            </a:r>
          </a:p>
          <a:p>
            <a:pPr algn="ctr"/>
            <a:r>
              <a:rPr lang="en-IN" dirty="0"/>
              <a:t>Server</a:t>
            </a:r>
          </a:p>
          <a:p>
            <a:pPr algn="ctr"/>
            <a:endParaRPr lang="en-IN" dirty="0"/>
          </a:p>
          <a:p>
            <a:pPr algn="ctr"/>
            <a:r>
              <a:rPr lang="en-IN" b="1" dirty="0">
                <a:solidFill>
                  <a:schemeClr val="tx2"/>
                </a:solidFill>
              </a:rPr>
              <a:t>PyCSW</a:t>
            </a:r>
          </a:p>
        </p:txBody>
      </p:sp>
      <p:sp>
        <p:nvSpPr>
          <p:cNvPr id="22" name="Rectangle 21"/>
          <p:cNvSpPr/>
          <p:nvPr/>
        </p:nvSpPr>
        <p:spPr>
          <a:xfrm>
            <a:off x="7353546" y="5486164"/>
            <a:ext cx="100965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b="1" dirty="0"/>
              <a:t>PyCSW</a:t>
            </a:r>
          </a:p>
        </p:txBody>
      </p:sp>
      <p:cxnSp>
        <p:nvCxnSpPr>
          <p:cNvPr id="23" name="Straight Arrow Connector 22"/>
          <p:cNvCxnSpPr>
            <a:stCxn id="9" idx="3"/>
            <a:endCxn id="18" idx="2"/>
          </p:cNvCxnSpPr>
          <p:nvPr/>
        </p:nvCxnSpPr>
        <p:spPr>
          <a:xfrm>
            <a:off x="3523450" y="3008220"/>
            <a:ext cx="5828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8" idx="3"/>
            <a:endCxn id="19" idx="0"/>
          </p:cNvCxnSpPr>
          <p:nvPr/>
        </p:nvCxnSpPr>
        <p:spPr>
          <a:xfrm>
            <a:off x="5249334" y="3568290"/>
            <a:ext cx="1" cy="5486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stCxn id="19" idx="2"/>
            <a:endCxn id="20" idx="1"/>
          </p:cNvCxnSpPr>
          <p:nvPr/>
        </p:nvCxnSpPr>
        <p:spPr>
          <a:xfrm flipH="1">
            <a:off x="5249334" y="4939890"/>
            <a:ext cx="1" cy="3080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20" idx="4"/>
            <a:endCxn id="21" idx="1"/>
          </p:cNvCxnSpPr>
          <p:nvPr/>
        </p:nvCxnSpPr>
        <p:spPr>
          <a:xfrm flipV="1">
            <a:off x="6392334" y="5218923"/>
            <a:ext cx="440537" cy="58909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52" y="5102941"/>
            <a:ext cx="2745804" cy="1410911"/>
          </a:xfrm>
          <a:prstGeom prst="rect">
            <a:avLst/>
          </a:prstGeom>
        </p:spPr>
      </p:pic>
      <p:sp>
        <p:nvSpPr>
          <p:cNvPr id="45" name="Rectangle 44"/>
          <p:cNvSpPr/>
          <p:nvPr/>
        </p:nvSpPr>
        <p:spPr>
          <a:xfrm>
            <a:off x="4106334" y="1402345"/>
            <a:ext cx="2286000" cy="835558"/>
          </a:xfrm>
          <a:prstGeom prst="rect">
            <a:avLst/>
          </a:pr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Manual Addition</a:t>
            </a:r>
          </a:p>
          <a:p>
            <a:pPr algn="ctr"/>
            <a:r>
              <a:rPr lang="en-IN" dirty="0"/>
              <a:t>For known</a:t>
            </a:r>
          </a:p>
          <a:p>
            <a:pPr algn="ctr"/>
            <a:r>
              <a:rPr lang="en-IN" dirty="0"/>
              <a:t>Geo-Repositories</a:t>
            </a:r>
          </a:p>
        </p:txBody>
      </p:sp>
      <p:cxnSp>
        <p:nvCxnSpPr>
          <p:cNvPr id="49" name="Straight Arrow Connector 48"/>
          <p:cNvCxnSpPr>
            <a:stCxn id="21" idx="0"/>
            <a:endCxn id="58" idx="2"/>
          </p:cNvCxnSpPr>
          <p:nvPr/>
        </p:nvCxnSpPr>
        <p:spPr>
          <a:xfrm flipV="1">
            <a:off x="7860988" y="2754193"/>
            <a:ext cx="13232" cy="9615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a:stCxn id="21" idx="0"/>
          </p:cNvCxnSpPr>
          <p:nvPr/>
        </p:nvCxnSpPr>
        <p:spPr>
          <a:xfrm flipV="1">
            <a:off x="7860988" y="2754193"/>
            <a:ext cx="1041349" cy="9615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p:cNvCxnSpPr>
            <a:stCxn id="21" idx="0"/>
          </p:cNvCxnSpPr>
          <p:nvPr/>
        </p:nvCxnSpPr>
        <p:spPr>
          <a:xfrm flipH="1" flipV="1">
            <a:off x="6846104" y="2728591"/>
            <a:ext cx="1014884" cy="987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Rectangle 57"/>
          <p:cNvSpPr/>
          <p:nvPr/>
        </p:nvSpPr>
        <p:spPr>
          <a:xfrm>
            <a:off x="6846103" y="1396999"/>
            <a:ext cx="2056234" cy="1357194"/>
          </a:xfrm>
          <a:prstGeom prst="rect">
            <a:avLst/>
          </a:prstGeom>
          <a:solidFill>
            <a:schemeClr val="accent2">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Interfaces for external</a:t>
            </a:r>
          </a:p>
          <a:p>
            <a:pPr algn="ctr"/>
            <a:r>
              <a:rPr lang="en-IN" dirty="0"/>
              <a:t>Applications &amp; Services</a:t>
            </a:r>
          </a:p>
        </p:txBody>
      </p:sp>
      <p:sp>
        <p:nvSpPr>
          <p:cNvPr id="67" name="TextBox 66"/>
          <p:cNvSpPr txBox="1"/>
          <p:nvPr/>
        </p:nvSpPr>
        <p:spPr>
          <a:xfrm>
            <a:off x="1112666" y="3471818"/>
            <a:ext cx="1326004" cy="276999"/>
          </a:xfrm>
          <a:prstGeom prst="rect">
            <a:avLst/>
          </a:prstGeom>
          <a:noFill/>
        </p:spPr>
        <p:txBody>
          <a:bodyPr wrap="none" rtlCol="0">
            <a:spAutoFit/>
          </a:bodyPr>
          <a:lstStyle/>
          <a:p>
            <a:r>
              <a:rPr lang="en-IN" sz="1200" i="1" dirty="0">
                <a:solidFill>
                  <a:schemeClr val="tx2"/>
                </a:solidFill>
              </a:rPr>
              <a:t>GetCapabilities()</a:t>
            </a:r>
          </a:p>
        </p:txBody>
      </p:sp>
      <p:sp>
        <p:nvSpPr>
          <p:cNvPr id="68" name="TextBox 67"/>
          <p:cNvSpPr txBox="1"/>
          <p:nvPr/>
        </p:nvSpPr>
        <p:spPr>
          <a:xfrm>
            <a:off x="3254000" y="2728591"/>
            <a:ext cx="1132041" cy="253916"/>
          </a:xfrm>
          <a:prstGeom prst="rect">
            <a:avLst/>
          </a:prstGeom>
          <a:noFill/>
        </p:spPr>
        <p:txBody>
          <a:bodyPr wrap="none" rtlCol="0">
            <a:spAutoFit/>
          </a:bodyPr>
          <a:lstStyle/>
          <a:p>
            <a:r>
              <a:rPr lang="en-IN" sz="1050" i="1" dirty="0"/>
              <a:t>Capabilities.xml</a:t>
            </a:r>
          </a:p>
        </p:txBody>
      </p:sp>
      <p:sp>
        <p:nvSpPr>
          <p:cNvPr id="69" name="TextBox 68"/>
          <p:cNvSpPr txBox="1"/>
          <p:nvPr/>
        </p:nvSpPr>
        <p:spPr>
          <a:xfrm>
            <a:off x="3144701" y="5513470"/>
            <a:ext cx="814647" cy="276999"/>
          </a:xfrm>
          <a:prstGeom prst="rect">
            <a:avLst/>
          </a:prstGeom>
          <a:noFill/>
        </p:spPr>
        <p:txBody>
          <a:bodyPr wrap="none" rtlCol="0">
            <a:spAutoFit/>
          </a:bodyPr>
          <a:lstStyle/>
          <a:p>
            <a:r>
              <a:rPr lang="en-IN" sz="1200" i="1" dirty="0"/>
              <a:t>setup_db</a:t>
            </a:r>
          </a:p>
        </p:txBody>
      </p:sp>
      <p:sp>
        <p:nvSpPr>
          <p:cNvPr id="70" name="TextBox 69"/>
          <p:cNvSpPr txBox="1"/>
          <p:nvPr/>
        </p:nvSpPr>
        <p:spPr>
          <a:xfrm>
            <a:off x="5303344" y="4972537"/>
            <a:ext cx="966931" cy="253916"/>
          </a:xfrm>
          <a:prstGeom prst="rect">
            <a:avLst/>
          </a:prstGeom>
          <a:noFill/>
        </p:spPr>
        <p:txBody>
          <a:bodyPr wrap="none" rtlCol="0">
            <a:spAutoFit/>
          </a:bodyPr>
          <a:lstStyle/>
          <a:p>
            <a:r>
              <a:rPr lang="en-IN" sz="1050" i="1" dirty="0"/>
              <a:t>load_records</a:t>
            </a:r>
          </a:p>
        </p:txBody>
      </p:sp>
      <p:sp>
        <p:nvSpPr>
          <p:cNvPr id="73" name="TextBox 72"/>
          <p:cNvSpPr txBox="1"/>
          <p:nvPr/>
        </p:nvSpPr>
        <p:spPr>
          <a:xfrm>
            <a:off x="4533068" y="6389581"/>
            <a:ext cx="1441420" cy="369332"/>
          </a:xfrm>
          <a:prstGeom prst="rect">
            <a:avLst/>
          </a:prstGeom>
          <a:noFill/>
        </p:spPr>
        <p:txBody>
          <a:bodyPr wrap="none" rtlCol="0">
            <a:spAutoFit/>
          </a:bodyPr>
          <a:lstStyle/>
          <a:p>
            <a:r>
              <a:rPr lang="en-IN" i="1" dirty="0"/>
              <a:t>PostgreSQL</a:t>
            </a:r>
          </a:p>
        </p:txBody>
      </p:sp>
      <p:sp>
        <p:nvSpPr>
          <p:cNvPr id="74" name="TextBox 73"/>
          <p:cNvSpPr txBox="1"/>
          <p:nvPr/>
        </p:nvSpPr>
        <p:spPr>
          <a:xfrm>
            <a:off x="7108218" y="6367266"/>
            <a:ext cx="1505540" cy="369332"/>
          </a:xfrm>
          <a:prstGeom prst="rect">
            <a:avLst/>
          </a:prstGeom>
          <a:noFill/>
        </p:spPr>
        <p:txBody>
          <a:bodyPr wrap="none" rtlCol="0">
            <a:spAutoFit/>
          </a:bodyPr>
          <a:lstStyle/>
          <a:p>
            <a:r>
              <a:rPr lang="en-IN" i="1" dirty="0"/>
              <a:t>WSGI server</a:t>
            </a:r>
          </a:p>
        </p:txBody>
      </p:sp>
      <p:sp>
        <p:nvSpPr>
          <p:cNvPr id="2" name="Slide Number Placeholder 1"/>
          <p:cNvSpPr>
            <a:spLocks noGrp="1"/>
          </p:cNvSpPr>
          <p:nvPr>
            <p:ph type="sldNum" sz="quarter" idx="12"/>
          </p:nvPr>
        </p:nvSpPr>
        <p:spPr>
          <a:xfrm>
            <a:off x="8199943" y="6289679"/>
            <a:ext cx="689162" cy="222436"/>
          </a:xfrm>
        </p:spPr>
        <p:txBody>
          <a:bodyPr/>
          <a:lstStyle/>
          <a:p>
            <a:fld id="{E31375A4-56A4-47D6-9801-1991572033F7}" type="slidenum">
              <a:rPr lang="en-US" smtClean="0"/>
              <a:pPr/>
              <a:t>18</a:t>
            </a:fld>
            <a:endParaRPr lang="en-US"/>
          </a:p>
        </p:txBody>
      </p:sp>
      <p:cxnSp>
        <p:nvCxnSpPr>
          <p:cNvPr id="315" name="Straight Arrow Connector 314"/>
          <p:cNvCxnSpPr>
            <a:stCxn id="35" idx="3"/>
            <a:endCxn id="20" idx="2"/>
          </p:cNvCxnSpPr>
          <p:nvPr/>
        </p:nvCxnSpPr>
        <p:spPr>
          <a:xfrm flipV="1">
            <a:off x="2986956" y="5808017"/>
            <a:ext cx="1119378" cy="3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3" name="Straight Arrow Connector 342"/>
          <p:cNvCxnSpPr>
            <a:stCxn id="45" idx="2"/>
            <a:endCxn id="18" idx="1"/>
          </p:cNvCxnSpPr>
          <p:nvPr/>
        </p:nvCxnSpPr>
        <p:spPr>
          <a:xfrm>
            <a:off x="5249334" y="2237903"/>
            <a:ext cx="0" cy="2102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8" name="Title 1"/>
          <p:cNvSpPr txBox="1">
            <a:spLocks/>
          </p:cNvSpPr>
          <p:nvPr/>
        </p:nvSpPr>
        <p:spPr>
          <a:xfrm>
            <a:off x="240952" y="495344"/>
            <a:ext cx="8661385" cy="1142385"/>
          </a:xfrm>
          <a:prstGeom prst="rect">
            <a:avLst/>
          </a:prstGeom>
        </p:spPr>
        <p:txBody>
          <a:bodyPr>
            <a:normAutofit/>
          </a:bodyPr>
          <a:lstStyle>
            <a:lvl1pPr algn="l" defTabSz="685800" rtl="0" eaLnBrk="1" latinLnBrk="0" hangingPunct="1">
              <a:lnSpc>
                <a:spcPct val="90000"/>
              </a:lnSpc>
              <a:spcBef>
                <a:spcPct val="0"/>
              </a:spcBef>
              <a:buNone/>
              <a:defRPr sz="2400" b="1" kern="1200">
                <a:solidFill>
                  <a:schemeClr val="accent1"/>
                </a:solidFill>
                <a:latin typeface="+mj-lt"/>
                <a:ea typeface="+mj-ea"/>
                <a:cs typeface="+mj-cs"/>
              </a:defRPr>
            </a:lvl1pPr>
          </a:lstStyle>
          <a:p>
            <a:r>
              <a:rPr lang="en-US" sz="3600" dirty="0"/>
              <a:t>Architecture: Spatial Catalog Service</a:t>
            </a:r>
          </a:p>
        </p:txBody>
      </p:sp>
    </p:spTree>
    <p:extLst>
      <p:ext uri="{BB962C8B-B14F-4D97-AF65-F5344CB8AC3E}">
        <p14:creationId xmlns:p14="http://schemas.microsoft.com/office/powerpoint/2010/main" val="2252286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Design Choices</a:t>
            </a:r>
          </a:p>
        </p:txBody>
      </p:sp>
      <p:sp>
        <p:nvSpPr>
          <p:cNvPr id="3" name="Text Placeholder 2"/>
          <p:cNvSpPr>
            <a:spLocks noGrp="1"/>
          </p:cNvSpPr>
          <p:nvPr>
            <p:ph type="body" idx="1"/>
          </p:nvPr>
        </p:nvSpPr>
        <p:spPr/>
        <p:txBody>
          <a:bodyPr>
            <a:normAutofit/>
          </a:bodyPr>
          <a:lstStyle/>
          <a:p>
            <a:r>
              <a:rPr lang="en-US" sz="2000" u="sng" dirty="0"/>
              <a:t>PyCSW: </a:t>
            </a:r>
          </a:p>
        </p:txBody>
      </p:sp>
      <p:sp>
        <p:nvSpPr>
          <p:cNvPr id="4" name="Content Placeholder 3"/>
          <p:cNvSpPr>
            <a:spLocks noGrp="1"/>
          </p:cNvSpPr>
          <p:nvPr>
            <p:ph sz="half" idx="2"/>
          </p:nvPr>
        </p:nvSpPr>
        <p:spPr>
          <a:xfrm>
            <a:off x="971550" y="2503714"/>
            <a:ext cx="3017646" cy="3287487"/>
          </a:xfrm>
        </p:spPr>
        <p:txBody>
          <a:bodyPr>
            <a:noAutofit/>
          </a:bodyPr>
          <a:lstStyle/>
          <a:p>
            <a:pPr>
              <a:buFont typeface="Wingdings" panose="05000000000000000000" pitchFamily="2" charset="2"/>
              <a:buChar char="§"/>
            </a:pPr>
            <a:r>
              <a:rPr lang="en-US" sz="1600" dirty="0"/>
              <a:t>Stores metadata information</a:t>
            </a:r>
          </a:p>
          <a:p>
            <a:pPr>
              <a:buFont typeface="Wingdings" panose="05000000000000000000" pitchFamily="2" charset="2"/>
              <a:buChar char="§"/>
            </a:pPr>
            <a:r>
              <a:rPr lang="en-US" sz="1600" dirty="0"/>
              <a:t>Less resource intensive</a:t>
            </a:r>
          </a:p>
          <a:p>
            <a:pPr>
              <a:buFont typeface="Wingdings" panose="05000000000000000000" pitchFamily="2" charset="2"/>
              <a:buChar char="§"/>
            </a:pPr>
            <a:r>
              <a:rPr lang="en-US" sz="1600" dirty="0"/>
              <a:t>Provides APIs for spatial web services</a:t>
            </a:r>
          </a:p>
          <a:p>
            <a:pPr>
              <a:buFont typeface="Wingdings" panose="05000000000000000000" pitchFamily="2" charset="2"/>
              <a:buChar char="§"/>
            </a:pPr>
            <a:r>
              <a:rPr lang="en-US" sz="1600" dirty="0"/>
              <a:t>Stores metadata information as XML files.</a:t>
            </a:r>
          </a:p>
          <a:p>
            <a:pPr>
              <a:buFont typeface="Wingdings" panose="05000000000000000000" pitchFamily="2" charset="2"/>
              <a:buChar char="§"/>
            </a:pPr>
            <a:r>
              <a:rPr lang="en-US" sz="1600" dirty="0"/>
              <a:t>Two step delivery for data queries</a:t>
            </a:r>
          </a:p>
        </p:txBody>
      </p:sp>
      <p:sp>
        <p:nvSpPr>
          <p:cNvPr id="5" name="Text Placeholder 4"/>
          <p:cNvSpPr>
            <a:spLocks noGrp="1"/>
          </p:cNvSpPr>
          <p:nvPr>
            <p:ph type="body" sz="quarter" idx="3"/>
          </p:nvPr>
        </p:nvSpPr>
        <p:spPr>
          <a:xfrm>
            <a:off x="5255288" y="1818322"/>
            <a:ext cx="2917162" cy="641350"/>
          </a:xfrm>
        </p:spPr>
        <p:txBody>
          <a:bodyPr>
            <a:normAutofit/>
          </a:bodyPr>
          <a:lstStyle/>
          <a:p>
            <a:r>
              <a:rPr lang="en-US" sz="2000" u="sng" dirty="0" err="1"/>
              <a:t>GeoServer</a:t>
            </a:r>
            <a:r>
              <a:rPr lang="en-US" sz="2000" u="sng" dirty="0"/>
              <a:t>:</a:t>
            </a:r>
          </a:p>
        </p:txBody>
      </p:sp>
      <p:sp>
        <p:nvSpPr>
          <p:cNvPr id="7" name="Slide Number Placeholder 6"/>
          <p:cNvSpPr>
            <a:spLocks noGrp="1"/>
          </p:cNvSpPr>
          <p:nvPr>
            <p:ph type="sldNum" sz="quarter" idx="12"/>
          </p:nvPr>
        </p:nvSpPr>
        <p:spPr/>
        <p:txBody>
          <a:bodyPr/>
          <a:lstStyle/>
          <a:p>
            <a:fld id="{E31375A4-56A4-47D6-9801-1991572033F7}" type="slidenum">
              <a:rPr lang="en-US" smtClean="0"/>
              <a:t>19</a:t>
            </a:fld>
            <a:endParaRPr lang="en-US"/>
          </a:p>
        </p:txBody>
      </p:sp>
      <p:sp>
        <p:nvSpPr>
          <p:cNvPr id="11" name="Rectangle 10"/>
          <p:cNvSpPr/>
          <p:nvPr/>
        </p:nvSpPr>
        <p:spPr>
          <a:xfrm>
            <a:off x="5255288" y="2503714"/>
            <a:ext cx="3255666" cy="3427605"/>
          </a:xfrm>
          <a:prstGeom prst="rect">
            <a:avLst/>
          </a:prstGeom>
        </p:spPr>
        <p:txBody>
          <a:bodyPr wrap="square">
            <a:spAutoFit/>
          </a:bodyPr>
          <a:lstStyle/>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Can store data as well as metadata information</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More resource intensive</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Provides graphical admin panel and APIs for spatial web services</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Supports more file formats like XML, GML for metadata &amp; shape for data</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Can directly response with data</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Provides extensions</a:t>
            </a:r>
          </a:p>
        </p:txBody>
      </p:sp>
    </p:spTree>
    <p:extLst>
      <p:ext uri="{BB962C8B-B14F-4D97-AF65-F5344CB8AC3E}">
        <p14:creationId xmlns:p14="http://schemas.microsoft.com/office/powerpoint/2010/main" val="363754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Introduction</a:t>
            </a:r>
          </a:p>
        </p:txBody>
      </p:sp>
      <p:sp>
        <p:nvSpPr>
          <p:cNvPr id="5" name="Subtitle 4"/>
          <p:cNvSpPr>
            <a:spLocks noGrp="1"/>
          </p:cNvSpPr>
          <p:nvPr>
            <p:ph type="subTitle" idx="1"/>
          </p:nvPr>
        </p:nvSpPr>
        <p:spPr/>
        <p:txBody>
          <a:bodyPr>
            <a:normAutofit/>
          </a:bodyPr>
          <a:lstStyle/>
          <a:p>
            <a:pPr marL="285750" indent="-285750">
              <a:buFont typeface="Wingdings" panose="05000000000000000000" pitchFamily="2" charset="2"/>
              <a:buChar char="§"/>
            </a:pPr>
            <a:r>
              <a:rPr lang="en-US" dirty="0"/>
              <a:t>Definitions &amp; Terminology</a:t>
            </a:r>
          </a:p>
          <a:p>
            <a:pPr marL="285750" indent="-285750">
              <a:buFont typeface="Wingdings" panose="05000000000000000000" pitchFamily="2" charset="2"/>
              <a:buChar char="§"/>
            </a:pPr>
            <a:endParaRPr lang="en-US" dirty="0"/>
          </a:p>
        </p:txBody>
      </p:sp>
      <p:sp>
        <p:nvSpPr>
          <p:cNvPr id="4" name="Text Placeholder 2"/>
          <p:cNvSpPr txBox="1">
            <a:spLocks/>
          </p:cNvSpPr>
          <p:nvPr/>
        </p:nvSpPr>
        <p:spPr>
          <a:xfrm>
            <a:off x="4572001" y="5431536"/>
            <a:ext cx="3600449" cy="457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0"/>
              </a:spcBef>
              <a:buClr>
                <a:schemeClr val="accent1"/>
              </a:buClr>
              <a:buSzPct val="100000"/>
              <a:buFont typeface="Arial" pitchFamily="34" charset="0"/>
              <a:buNone/>
              <a:defRPr sz="1500" b="0" kern="1200">
                <a:solidFill>
                  <a:schemeClr val="tx1"/>
                </a:solidFill>
                <a:latin typeface="+mn-lt"/>
                <a:ea typeface="+mn-ea"/>
                <a:cs typeface="+mn-cs"/>
              </a:defRPr>
            </a:lvl1pPr>
            <a:lvl2pPr marL="342900" indent="0" algn="l" defTabSz="685800" rtl="0" eaLnBrk="1" latinLnBrk="0" hangingPunct="1">
              <a:lnSpc>
                <a:spcPct val="90000"/>
              </a:lnSpc>
              <a:spcBef>
                <a:spcPts val="900"/>
              </a:spcBef>
              <a:buClr>
                <a:schemeClr val="accent1"/>
              </a:buClr>
              <a:buSzPct val="100000"/>
              <a:buFont typeface="Arial" pitchFamily="34" charset="0"/>
              <a:buNone/>
              <a:defRPr sz="1500" kern="1200">
                <a:solidFill>
                  <a:schemeClr val="tx1"/>
                </a:solidFill>
                <a:latin typeface="+mn-lt"/>
                <a:ea typeface="+mn-ea"/>
                <a:cs typeface="+mn-cs"/>
              </a:defRPr>
            </a:lvl2pPr>
            <a:lvl3pPr marL="685800" indent="0" algn="l" defTabSz="685800" rtl="0" eaLnBrk="1" latinLnBrk="0" hangingPunct="1">
              <a:lnSpc>
                <a:spcPct val="90000"/>
              </a:lnSpc>
              <a:spcBef>
                <a:spcPts val="600"/>
              </a:spcBef>
              <a:buClr>
                <a:schemeClr val="accent1"/>
              </a:buClr>
              <a:buSzPct val="100000"/>
              <a:buFont typeface="Arial" pitchFamily="34" charset="0"/>
              <a:buNone/>
              <a:defRPr sz="1350" kern="1200">
                <a:solidFill>
                  <a:schemeClr val="tx1"/>
                </a:solidFill>
                <a:latin typeface="+mn-lt"/>
                <a:ea typeface="+mn-ea"/>
                <a:cs typeface="+mn-cs"/>
              </a:defRPr>
            </a:lvl3pPr>
            <a:lvl4pPr marL="1028700" indent="0" algn="l" defTabSz="685800" rtl="0" eaLnBrk="1" latinLnBrk="0" hangingPunct="1">
              <a:lnSpc>
                <a:spcPct val="90000"/>
              </a:lnSpc>
              <a:spcBef>
                <a:spcPts val="600"/>
              </a:spcBef>
              <a:buClr>
                <a:schemeClr val="accent1"/>
              </a:buClr>
              <a:buSzPct val="100000"/>
              <a:buFont typeface="Arial" pitchFamily="34" charset="0"/>
              <a:buNone/>
              <a:defRPr sz="1200" kern="1200">
                <a:solidFill>
                  <a:schemeClr val="tx1"/>
                </a:solidFill>
                <a:latin typeface="+mn-lt"/>
                <a:ea typeface="+mn-ea"/>
                <a:cs typeface="+mn-cs"/>
              </a:defRPr>
            </a:lvl4pPr>
            <a:lvl5pPr marL="13716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5pPr>
            <a:lvl6pPr marL="17145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6pPr>
            <a:lvl7pPr marL="20574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7pPr>
            <a:lvl8pPr marL="24003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8pPr>
            <a:lvl9pPr marL="27432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74730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PyCSW Query Processor</a:t>
            </a:r>
          </a:p>
        </p:txBody>
      </p:sp>
      <p:sp>
        <p:nvSpPr>
          <p:cNvPr id="3" name="Content Placeholder 2"/>
          <p:cNvSpPr>
            <a:spLocks noGrp="1"/>
          </p:cNvSpPr>
          <p:nvPr>
            <p:ph idx="1"/>
          </p:nvPr>
        </p:nvSpPr>
        <p:spPr/>
        <p:txBody>
          <a:bodyPr>
            <a:normAutofit/>
          </a:bodyPr>
          <a:lstStyle/>
          <a:p>
            <a:r>
              <a:rPr lang="en-US" sz="2000" dirty="0"/>
              <a:t>Database holds all metadata information about the data available from repositories.</a:t>
            </a:r>
          </a:p>
          <a:p>
            <a:r>
              <a:rPr lang="en-US" sz="2000" dirty="0"/>
              <a:t>Type of queries</a:t>
            </a:r>
          </a:p>
          <a:p>
            <a:pPr lvl="1"/>
            <a:r>
              <a:rPr lang="en-US" sz="1850" dirty="0"/>
              <a:t>Metadata Query</a:t>
            </a:r>
          </a:p>
          <a:p>
            <a:pPr lvl="1"/>
            <a:r>
              <a:rPr lang="en-US" sz="1850" dirty="0"/>
              <a:t>Request for the data object</a:t>
            </a:r>
          </a:p>
        </p:txBody>
      </p:sp>
      <p:sp>
        <p:nvSpPr>
          <p:cNvPr id="5" name="Rectangle 4"/>
          <p:cNvSpPr/>
          <p:nvPr/>
        </p:nvSpPr>
        <p:spPr>
          <a:xfrm>
            <a:off x="4230996" y="4129951"/>
            <a:ext cx="1365272" cy="1910489"/>
          </a:xfrm>
          <a:prstGeom prst="rect">
            <a:avLst/>
          </a:prstGeom>
          <a:solidFill>
            <a:schemeClr val="accent4">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Catalog</a:t>
            </a:r>
            <a:endParaRPr lang="en-US" b="1" dirty="0"/>
          </a:p>
          <a:p>
            <a:pPr algn="ctr"/>
            <a:r>
              <a:rPr lang="EN-US" b="1" dirty="0"/>
              <a:t>Server</a:t>
            </a:r>
            <a:endParaRPr lang="en-US" b="1" dirty="0"/>
          </a:p>
        </p:txBody>
      </p:sp>
      <p:sp>
        <p:nvSpPr>
          <p:cNvPr id="6" name="Cylinder 3"/>
          <p:cNvSpPr/>
          <p:nvPr/>
        </p:nvSpPr>
        <p:spPr>
          <a:xfrm>
            <a:off x="7145789" y="4952461"/>
            <a:ext cx="914400" cy="78982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 1</a:t>
            </a:r>
            <a:endParaRPr lang="en-US" dirty="0"/>
          </a:p>
        </p:txBody>
      </p:sp>
      <p:cxnSp>
        <p:nvCxnSpPr>
          <p:cNvPr id="8" name="Straight Arrow Connector 7"/>
          <p:cNvCxnSpPr/>
          <p:nvPr/>
        </p:nvCxnSpPr>
        <p:spPr>
          <a:xfrm flipV="1">
            <a:off x="2394711" y="4403291"/>
            <a:ext cx="1823058" cy="11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6231" y="4080126"/>
            <a:ext cx="2866490" cy="584775"/>
          </a:xfrm>
          <a:prstGeom prst="rect">
            <a:avLst/>
          </a:prstGeom>
          <a:noFill/>
        </p:spPr>
        <p:txBody>
          <a:bodyPr wrap="none" rtlCol="0">
            <a:spAutoFit/>
          </a:bodyPr>
          <a:lstStyle/>
          <a:p>
            <a:r>
              <a:rPr lang="en-US" sz="1600" dirty="0"/>
              <a:t>Request 1: GetLayerNames()</a:t>
            </a:r>
          </a:p>
          <a:p>
            <a:r>
              <a:rPr lang="en-US" sz="1600" dirty="0"/>
              <a:t>Metadata Query</a:t>
            </a:r>
          </a:p>
        </p:txBody>
      </p:sp>
      <p:cxnSp>
        <p:nvCxnSpPr>
          <p:cNvPr id="11" name="Straight Arrow Connector 10"/>
          <p:cNvCxnSpPr/>
          <p:nvPr/>
        </p:nvCxnSpPr>
        <p:spPr>
          <a:xfrm flipH="1">
            <a:off x="2421165" y="4971318"/>
            <a:ext cx="1796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69784" y="4673789"/>
            <a:ext cx="1106393" cy="338554"/>
          </a:xfrm>
          <a:prstGeom prst="rect">
            <a:avLst/>
          </a:prstGeom>
          <a:noFill/>
        </p:spPr>
        <p:txBody>
          <a:bodyPr wrap="none" rtlCol="0">
            <a:spAutoFit/>
          </a:bodyPr>
          <a:lstStyle/>
          <a:p>
            <a:r>
              <a:rPr lang="en-US" sz="1600" dirty="0"/>
              <a:t>Response</a:t>
            </a:r>
          </a:p>
        </p:txBody>
      </p:sp>
      <p:cxnSp>
        <p:nvCxnSpPr>
          <p:cNvPr id="15" name="Straight Arrow Connector 14"/>
          <p:cNvCxnSpPr/>
          <p:nvPr/>
        </p:nvCxnSpPr>
        <p:spPr>
          <a:xfrm>
            <a:off x="2421165" y="5377401"/>
            <a:ext cx="1796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06230" y="5024746"/>
            <a:ext cx="2103461" cy="584775"/>
          </a:xfrm>
          <a:prstGeom prst="rect">
            <a:avLst/>
          </a:prstGeom>
          <a:noFill/>
        </p:spPr>
        <p:txBody>
          <a:bodyPr wrap="none" rtlCol="0">
            <a:spAutoFit/>
          </a:bodyPr>
          <a:lstStyle/>
          <a:p>
            <a:r>
              <a:rPr lang="en-US" sz="1600" dirty="0"/>
              <a:t>Request 2: GetMap()</a:t>
            </a:r>
          </a:p>
          <a:p>
            <a:r>
              <a:rPr lang="en-US" sz="1600" dirty="0"/>
              <a:t>Data Query</a:t>
            </a:r>
          </a:p>
        </p:txBody>
      </p:sp>
      <p:cxnSp>
        <p:nvCxnSpPr>
          <p:cNvPr id="20" name="Straight Arrow Connector 19"/>
          <p:cNvCxnSpPr/>
          <p:nvPr/>
        </p:nvCxnSpPr>
        <p:spPr>
          <a:xfrm flipH="1">
            <a:off x="2381484" y="5609521"/>
            <a:ext cx="1836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602881" y="5377401"/>
            <a:ext cx="15327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842485" y="5024746"/>
            <a:ext cx="1053494" cy="338554"/>
          </a:xfrm>
          <a:prstGeom prst="rect">
            <a:avLst/>
          </a:prstGeom>
        </p:spPr>
        <p:txBody>
          <a:bodyPr wrap="none">
            <a:spAutoFit/>
          </a:bodyPr>
          <a:lstStyle/>
          <a:p>
            <a:pPr lvl="0"/>
            <a:r>
              <a:rPr lang="en-US" sz="1600" dirty="0">
                <a:solidFill>
                  <a:srgbClr val="2D2E2D"/>
                </a:solidFill>
              </a:rPr>
              <a:t>GetMap()</a:t>
            </a:r>
          </a:p>
        </p:txBody>
      </p:sp>
      <p:cxnSp>
        <p:nvCxnSpPr>
          <p:cNvPr id="30" name="Straight Arrow Connector 29"/>
          <p:cNvCxnSpPr/>
          <p:nvPr/>
        </p:nvCxnSpPr>
        <p:spPr>
          <a:xfrm flipH="1">
            <a:off x="5602881" y="5609521"/>
            <a:ext cx="15327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790128" y="5609521"/>
            <a:ext cx="1188146" cy="338554"/>
          </a:xfrm>
          <a:prstGeom prst="rect">
            <a:avLst/>
          </a:prstGeom>
          <a:noFill/>
        </p:spPr>
        <p:txBody>
          <a:bodyPr wrap="none" rtlCol="0">
            <a:spAutoFit/>
          </a:bodyPr>
          <a:lstStyle/>
          <a:p>
            <a:r>
              <a:rPr lang="en-US" sz="1600" dirty="0"/>
              <a:t>Map object</a:t>
            </a:r>
          </a:p>
        </p:txBody>
      </p:sp>
      <p:sp>
        <p:nvSpPr>
          <p:cNvPr id="32" name="TextBox 31"/>
          <p:cNvSpPr txBox="1"/>
          <p:nvPr/>
        </p:nvSpPr>
        <p:spPr>
          <a:xfrm>
            <a:off x="2477943" y="5613246"/>
            <a:ext cx="1721946" cy="338554"/>
          </a:xfrm>
          <a:prstGeom prst="rect">
            <a:avLst/>
          </a:prstGeom>
          <a:noFill/>
        </p:spPr>
        <p:txBody>
          <a:bodyPr wrap="none" rtlCol="0">
            <a:spAutoFit/>
          </a:bodyPr>
          <a:lstStyle/>
          <a:p>
            <a:r>
              <a:rPr lang="en-US" sz="1600" dirty="0"/>
              <a:t>Response image</a:t>
            </a:r>
          </a:p>
        </p:txBody>
      </p:sp>
      <p:sp>
        <p:nvSpPr>
          <p:cNvPr id="4" name="Slide Number Placeholder 3"/>
          <p:cNvSpPr>
            <a:spLocks noGrp="1"/>
          </p:cNvSpPr>
          <p:nvPr>
            <p:ph type="sldNum" sz="quarter" idx="12"/>
          </p:nvPr>
        </p:nvSpPr>
        <p:spPr/>
        <p:txBody>
          <a:bodyPr/>
          <a:lstStyle/>
          <a:p>
            <a:fld id="{E31375A4-56A4-47D6-9801-1991572033F7}" type="slidenum">
              <a:rPr lang="en-US" smtClean="0"/>
              <a:t>20</a:t>
            </a:fld>
            <a:endParaRPr lang="en-US"/>
          </a:p>
        </p:txBody>
      </p:sp>
    </p:spTree>
    <p:extLst>
      <p:ext uri="{BB962C8B-B14F-4D97-AF65-F5344CB8AC3E}">
        <p14:creationId xmlns:p14="http://schemas.microsoft.com/office/powerpoint/2010/main" val="2520714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21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1" y="0"/>
            <a:ext cx="9070258" cy="6858000"/>
          </a:xfrm>
          <a:prstGeom prst="rect">
            <a:avLst/>
          </a:prstGeom>
        </p:spPr>
      </p:pic>
    </p:spTree>
    <p:extLst>
      <p:ext uri="{BB962C8B-B14F-4D97-AF65-F5344CB8AC3E}">
        <p14:creationId xmlns:p14="http://schemas.microsoft.com/office/powerpoint/2010/main" val="1277485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87"/>
            <a:ext cx="9144000" cy="6778625"/>
          </a:xfrm>
          <a:prstGeom prst="rect">
            <a:avLst/>
          </a:prstGeom>
        </p:spPr>
      </p:pic>
    </p:spTree>
    <p:extLst>
      <p:ext uri="{BB962C8B-B14F-4D97-AF65-F5344CB8AC3E}">
        <p14:creationId xmlns:p14="http://schemas.microsoft.com/office/powerpoint/2010/main" val="372079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965" y="503854"/>
            <a:ext cx="8168179" cy="1142385"/>
          </a:xfrm>
        </p:spPr>
        <p:txBody>
          <a:bodyPr>
            <a:normAutofit/>
          </a:bodyPr>
          <a:lstStyle/>
          <a:p>
            <a:r>
              <a:rPr lang="en-US" sz="3600" dirty="0"/>
              <a:t>Extending to Cloud Characteristics</a:t>
            </a:r>
          </a:p>
        </p:txBody>
      </p:sp>
      <p:sp>
        <p:nvSpPr>
          <p:cNvPr id="4" name="Slide Number Placeholder 3"/>
          <p:cNvSpPr>
            <a:spLocks noGrp="1"/>
          </p:cNvSpPr>
          <p:nvPr>
            <p:ph type="sldNum" sz="quarter" idx="12"/>
          </p:nvPr>
        </p:nvSpPr>
        <p:spPr/>
        <p:txBody>
          <a:bodyPr/>
          <a:lstStyle/>
          <a:p>
            <a:fld id="{E31375A4-56A4-47D6-9801-1991572033F7}" type="slidenum">
              <a:rPr lang="en-US" smtClean="0"/>
              <a:t>23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632" y="1885684"/>
            <a:ext cx="5234061" cy="4164549"/>
          </a:xfrm>
          <a:prstGeom prst="rect">
            <a:avLst/>
          </a:prstGeom>
        </p:spPr>
      </p:pic>
      <p:sp>
        <p:nvSpPr>
          <p:cNvPr id="7" name="Text Placeholder 4"/>
          <p:cNvSpPr txBox="1">
            <a:spLocks/>
          </p:cNvSpPr>
          <p:nvPr/>
        </p:nvSpPr>
        <p:spPr>
          <a:xfrm>
            <a:off x="519966" y="1885684"/>
            <a:ext cx="2917162" cy="641350"/>
          </a:xfrm>
          <a:prstGeom prst="rect">
            <a:avLst/>
          </a:prstGeom>
        </p:spPr>
        <p:txBody>
          <a:bodyPr>
            <a:normAutofit/>
          </a:bodyPr>
          <a:lstStyle>
            <a:lvl1pPr marL="171450" indent="-171450" algn="l" defTabSz="685800" rtl="0" eaLnBrk="1" latinLnBrk="0" hangingPunct="1">
              <a:lnSpc>
                <a:spcPct val="90000"/>
              </a:lnSpc>
              <a:spcBef>
                <a:spcPts val="1350"/>
              </a:spcBef>
              <a:buClr>
                <a:schemeClr val="accent1"/>
              </a:buClr>
              <a:buSzPct val="100000"/>
              <a:buFont typeface="Arial" pitchFamily="34" charset="0"/>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900"/>
              </a:spcBef>
              <a:buClr>
                <a:schemeClr val="accent1"/>
              </a:buClr>
              <a:buSzPct val="100000"/>
              <a:buFont typeface="Arial" pitchFamily="34" charset="0"/>
              <a:buChar char="▪"/>
              <a:defRPr sz="1350" kern="1200">
                <a:solidFill>
                  <a:schemeClr val="tx1"/>
                </a:solidFill>
                <a:latin typeface="+mn-lt"/>
                <a:ea typeface="+mn-ea"/>
                <a:cs typeface="+mn-cs"/>
              </a:defRPr>
            </a:lvl2pPr>
            <a:lvl3pPr marL="514350" indent="-134541" algn="l" defTabSz="685800" rtl="0" eaLnBrk="1" latinLnBrk="0" hangingPunct="1">
              <a:lnSpc>
                <a:spcPct val="90000"/>
              </a:lnSpc>
              <a:spcBef>
                <a:spcPts val="600"/>
              </a:spcBef>
              <a:buClr>
                <a:schemeClr val="accent1"/>
              </a:buClr>
              <a:buSzPct val="100000"/>
              <a:buFont typeface="Arial" pitchFamily="34" charset="0"/>
              <a:buChar char="▪"/>
              <a:defRPr sz="1200" kern="1200">
                <a:solidFill>
                  <a:schemeClr val="tx1"/>
                </a:solidFill>
                <a:latin typeface="+mn-lt"/>
                <a:ea typeface="+mn-ea"/>
                <a:cs typeface="+mn-cs"/>
              </a:defRPr>
            </a:lvl3pPr>
            <a:lvl4pPr marL="685800" indent="-137160" algn="l" defTabSz="685800" rtl="0" eaLnBrk="1" latinLnBrk="0" hangingPunct="1">
              <a:lnSpc>
                <a:spcPct val="90000"/>
              </a:lnSpc>
              <a:spcBef>
                <a:spcPts val="600"/>
              </a:spcBef>
              <a:buClr>
                <a:schemeClr val="accent1"/>
              </a:buClr>
              <a:buSzPct val="100000"/>
              <a:buFont typeface="Arial" pitchFamily="34" charset="0"/>
              <a:buChar char="▪"/>
              <a:defRPr sz="1050" kern="1200">
                <a:solidFill>
                  <a:schemeClr val="tx1"/>
                </a:solidFill>
                <a:latin typeface="+mn-lt"/>
                <a:ea typeface="+mn-ea"/>
                <a:cs typeface="+mn-cs"/>
              </a:defRPr>
            </a:lvl4pPr>
            <a:lvl5pPr marL="857250" indent="-134541"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5pPr>
            <a:lvl6pPr marL="1028700" indent="-137160"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6pPr>
            <a:lvl7pPr marL="1200150" indent="-134541"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7pPr>
            <a:lvl8pPr marL="1371600" indent="-137160"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8pPr>
            <a:lvl9pPr marL="1543050" indent="-134541" algn="l" defTabSz="685800" rtl="0" eaLnBrk="1" latinLnBrk="0" hangingPunct="1">
              <a:lnSpc>
                <a:spcPct val="90000"/>
              </a:lnSpc>
              <a:spcBef>
                <a:spcPts val="450"/>
              </a:spcBef>
              <a:buClr>
                <a:schemeClr val="accent1"/>
              </a:buClr>
              <a:buSzPct val="100000"/>
              <a:buFont typeface="Arial" pitchFamily="34" charset="0"/>
              <a:buChar char="▪"/>
              <a:defRPr sz="1050" kern="1200">
                <a:solidFill>
                  <a:schemeClr val="tx1"/>
                </a:solidFill>
                <a:latin typeface="+mn-lt"/>
                <a:ea typeface="+mn-ea"/>
                <a:cs typeface="+mn-cs"/>
              </a:defRPr>
            </a:lvl9pPr>
          </a:lstStyle>
          <a:p>
            <a:pPr marL="0" indent="0">
              <a:buNone/>
            </a:pPr>
            <a:r>
              <a:rPr lang="en-US" sz="2000" u="sng" dirty="0">
                <a:solidFill>
                  <a:schemeClr val="accent1"/>
                </a:solidFill>
              </a:rPr>
              <a:t>Load Balancer:</a:t>
            </a:r>
          </a:p>
        </p:txBody>
      </p:sp>
      <p:sp>
        <p:nvSpPr>
          <p:cNvPr id="8" name="Rectangle 7"/>
          <p:cNvSpPr/>
          <p:nvPr/>
        </p:nvSpPr>
        <p:spPr>
          <a:xfrm>
            <a:off x="519966" y="2571076"/>
            <a:ext cx="3255666" cy="2319609"/>
          </a:xfrm>
          <a:prstGeom prst="rect">
            <a:avLst/>
          </a:prstGeom>
        </p:spPr>
        <p:txBody>
          <a:bodyPr wrap="square">
            <a:spAutoFit/>
          </a:bodyPr>
          <a:lstStyle/>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Higher Availability</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Horizontal Scaling</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Middleware or Gateway</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Access Control</a:t>
            </a:r>
          </a:p>
          <a:p>
            <a:pPr marL="171450" lvl="0" indent="-171450" defTabSz="685800">
              <a:lnSpc>
                <a:spcPct val="90000"/>
              </a:lnSpc>
              <a:spcBef>
                <a:spcPts val="1350"/>
              </a:spcBef>
              <a:buClr>
                <a:srgbClr val="D15A3E"/>
              </a:buClr>
              <a:buSzPct val="100000"/>
              <a:buFont typeface="Wingdings" panose="05000000000000000000" pitchFamily="2" charset="2"/>
              <a:buChar char="§"/>
            </a:pPr>
            <a:endParaRPr lang="en-US" sz="1600" dirty="0">
              <a:solidFill>
                <a:srgbClr val="2D2E2D"/>
              </a:solidFill>
            </a:endParaRPr>
          </a:p>
          <a:p>
            <a:pPr marL="171450" lvl="0" indent="-171450" defTabSz="685800">
              <a:lnSpc>
                <a:spcPct val="90000"/>
              </a:lnSpc>
              <a:spcBef>
                <a:spcPts val="1350"/>
              </a:spcBef>
              <a:buClr>
                <a:srgbClr val="D15A3E"/>
              </a:buClr>
              <a:buSzPct val="100000"/>
              <a:buFont typeface="Wingdings" panose="05000000000000000000" pitchFamily="2" charset="2"/>
              <a:buChar char="§"/>
            </a:pPr>
            <a:endParaRPr lang="en-US" sz="1600" dirty="0">
              <a:solidFill>
                <a:srgbClr val="2D2E2D"/>
              </a:solidFill>
            </a:endParaRPr>
          </a:p>
        </p:txBody>
      </p:sp>
    </p:spTree>
    <p:extLst>
      <p:ext uri="{BB962C8B-B14F-4D97-AF65-F5344CB8AC3E}">
        <p14:creationId xmlns:p14="http://schemas.microsoft.com/office/powerpoint/2010/main" val="44592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31375A4-56A4-47D6-9801-1991572033F7}"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450"/>
            <a:ext cx="9144000" cy="6255099"/>
          </a:xfrm>
          <a:prstGeom prst="rect">
            <a:avLst/>
          </a:prstGeom>
        </p:spPr>
      </p:pic>
    </p:spTree>
    <p:extLst>
      <p:ext uri="{BB962C8B-B14F-4D97-AF65-F5344CB8AC3E}">
        <p14:creationId xmlns:p14="http://schemas.microsoft.com/office/powerpoint/2010/main" val="624170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Results</a:t>
            </a:r>
          </a:p>
        </p:txBody>
      </p:sp>
      <p:sp>
        <p:nvSpPr>
          <p:cNvPr id="3" name="Text Placeholder 2"/>
          <p:cNvSpPr>
            <a:spLocks noGrp="1"/>
          </p:cNvSpPr>
          <p:nvPr>
            <p:ph type="body" idx="1"/>
          </p:nvPr>
        </p:nvSpPr>
        <p:spPr/>
        <p:txBody>
          <a:bodyPr/>
          <a:lstStyle/>
          <a:p>
            <a:r>
              <a:rPr lang="en-US" sz="1800" u="sng" dirty="0"/>
              <a:t>List of available Layers:</a:t>
            </a:r>
            <a:r>
              <a:rPr lang="en-US" u="sng" dirty="0"/>
              <a:t> </a:t>
            </a:r>
          </a:p>
        </p:txBody>
      </p:sp>
      <p:sp>
        <p:nvSpPr>
          <p:cNvPr id="4" name="Content Placeholder 3"/>
          <p:cNvSpPr>
            <a:spLocks noGrp="1"/>
          </p:cNvSpPr>
          <p:nvPr>
            <p:ph sz="half" idx="2"/>
          </p:nvPr>
        </p:nvSpPr>
        <p:spPr/>
        <p:txBody>
          <a:bodyPr/>
          <a:lstStyle/>
          <a:p>
            <a:pPr>
              <a:buFont typeface="Wingdings" panose="05000000000000000000" pitchFamily="2" charset="2"/>
              <a:buChar char="q"/>
            </a:pPr>
            <a:r>
              <a:rPr lang="en-US" dirty="0"/>
              <a:t> kgp:POPULATION</a:t>
            </a:r>
          </a:p>
          <a:p>
            <a:pPr>
              <a:buFont typeface="Wingdings" panose="05000000000000000000" pitchFamily="2" charset="2"/>
              <a:buChar char="q"/>
            </a:pPr>
            <a:r>
              <a:rPr lang="en-US" dirty="0"/>
              <a:t> kgp:bnk block boundary</a:t>
            </a:r>
          </a:p>
          <a:p>
            <a:pPr>
              <a:buFont typeface="Wingdings" panose="05000000000000000000" pitchFamily="2" charset="2"/>
              <a:buChar char="q"/>
            </a:pPr>
            <a:r>
              <a:rPr lang="en-US" dirty="0"/>
              <a:t> kgp:bnk block hq</a:t>
            </a:r>
          </a:p>
          <a:p>
            <a:pPr>
              <a:buFont typeface="Wingdings" panose="05000000000000000000" pitchFamily="2" charset="2"/>
              <a:buChar char="q"/>
            </a:pPr>
            <a:r>
              <a:rPr lang="en-US" dirty="0"/>
              <a:t> kgp:bnk district boundary</a:t>
            </a:r>
          </a:p>
          <a:p>
            <a:pPr>
              <a:buFont typeface="Wingdings" panose="05000000000000000000" pitchFamily="2" charset="2"/>
              <a:buChar char="q"/>
            </a:pPr>
            <a:r>
              <a:rPr lang="en-US" dirty="0"/>
              <a:t> kgp:bnk drainage</a:t>
            </a:r>
          </a:p>
          <a:p>
            <a:pPr>
              <a:buFont typeface="Wingdings" panose="05000000000000000000" pitchFamily="2" charset="2"/>
              <a:buChar char="q"/>
            </a:pPr>
            <a:r>
              <a:rPr lang="en-US" dirty="0"/>
              <a:t> kgp:bnk grampanchayat boundary</a:t>
            </a:r>
          </a:p>
          <a:p>
            <a:pPr>
              <a:buFont typeface="Wingdings" panose="05000000000000000000" pitchFamily="2" charset="2"/>
              <a:buChar char="q"/>
            </a:pPr>
            <a:r>
              <a:rPr lang="en-US" dirty="0"/>
              <a:t> kgp:bnk mouza boundary</a:t>
            </a:r>
          </a:p>
          <a:p>
            <a:pPr>
              <a:buFont typeface="Wingdings" panose="05000000000000000000" pitchFamily="2" charset="2"/>
              <a:buChar char="q"/>
            </a:pPr>
            <a:r>
              <a:rPr lang="en-US" dirty="0"/>
              <a:t> kgp:bnk road</a:t>
            </a:r>
          </a:p>
        </p:txBody>
      </p:sp>
      <p:sp>
        <p:nvSpPr>
          <p:cNvPr id="5" name="Text Placeholder 4"/>
          <p:cNvSpPr>
            <a:spLocks noGrp="1"/>
          </p:cNvSpPr>
          <p:nvPr>
            <p:ph type="body" sz="quarter" idx="3"/>
          </p:nvPr>
        </p:nvSpPr>
        <p:spPr/>
        <p:txBody>
          <a:bodyPr>
            <a:normAutofit/>
          </a:bodyPr>
          <a:lstStyle/>
          <a:p>
            <a:r>
              <a:rPr lang="en-US" sz="1800" u="sng" dirty="0"/>
              <a:t>List of available Operations</a:t>
            </a:r>
          </a:p>
        </p:txBody>
      </p:sp>
      <p:sp>
        <p:nvSpPr>
          <p:cNvPr id="6" name="Content Placeholder 5"/>
          <p:cNvSpPr>
            <a:spLocks noGrp="1"/>
          </p:cNvSpPr>
          <p:nvPr>
            <p:ph sz="quarter" idx="4"/>
          </p:nvPr>
        </p:nvSpPr>
        <p:spPr/>
        <p:txBody>
          <a:bodyPr/>
          <a:lstStyle/>
          <a:p>
            <a:pPr>
              <a:buFont typeface="Wingdings" panose="05000000000000000000" pitchFamily="2" charset="2"/>
              <a:buChar char="q"/>
            </a:pPr>
            <a:r>
              <a:rPr lang="en-US" dirty="0"/>
              <a:t> GetCapabilities</a:t>
            </a:r>
          </a:p>
          <a:p>
            <a:pPr>
              <a:buFont typeface="Wingdings" panose="05000000000000000000" pitchFamily="2" charset="2"/>
              <a:buChar char="q"/>
            </a:pPr>
            <a:r>
              <a:rPr lang="en-US" dirty="0"/>
              <a:t> GetMap</a:t>
            </a:r>
          </a:p>
          <a:p>
            <a:pPr>
              <a:buFont typeface="Wingdings" panose="05000000000000000000" pitchFamily="2" charset="2"/>
              <a:buChar char="q"/>
            </a:pPr>
            <a:r>
              <a:rPr lang="en-US" dirty="0"/>
              <a:t> GetFeatureInfo</a:t>
            </a:r>
          </a:p>
          <a:p>
            <a:pPr>
              <a:buFont typeface="Wingdings" panose="05000000000000000000" pitchFamily="2" charset="2"/>
              <a:buChar char="q"/>
            </a:pPr>
            <a:r>
              <a:rPr lang="en-US" dirty="0"/>
              <a:t> DescribeLayer</a:t>
            </a:r>
          </a:p>
          <a:p>
            <a:pPr>
              <a:buFont typeface="Wingdings" panose="05000000000000000000" pitchFamily="2" charset="2"/>
              <a:buChar char="q"/>
            </a:pPr>
            <a:r>
              <a:rPr lang="en-US" dirty="0"/>
              <a:t> GetLegendGraphic</a:t>
            </a:r>
          </a:p>
          <a:p>
            <a:pPr>
              <a:buFont typeface="Wingdings" panose="05000000000000000000" pitchFamily="2" charset="2"/>
              <a:buChar char="q"/>
            </a:pPr>
            <a:r>
              <a:rPr lang="en-US" dirty="0"/>
              <a:t> GetStyles</a:t>
            </a:r>
          </a:p>
        </p:txBody>
      </p:sp>
      <p:sp>
        <p:nvSpPr>
          <p:cNvPr id="7" name="Slide Number Placeholder 6"/>
          <p:cNvSpPr>
            <a:spLocks noGrp="1"/>
          </p:cNvSpPr>
          <p:nvPr>
            <p:ph type="sldNum" sz="quarter" idx="12"/>
          </p:nvPr>
        </p:nvSpPr>
        <p:spPr/>
        <p:txBody>
          <a:bodyPr/>
          <a:lstStyle/>
          <a:p>
            <a:fld id="{E31375A4-56A4-47D6-9801-1991572033F7}" type="slidenum">
              <a:rPr lang="en-US" smtClean="0"/>
              <a:t>25</a:t>
            </a:fld>
            <a:endParaRPr lang="en-US"/>
          </a:p>
        </p:txBody>
      </p:sp>
    </p:spTree>
    <p:extLst>
      <p:ext uri="{BB962C8B-B14F-4D97-AF65-F5344CB8AC3E}">
        <p14:creationId xmlns:p14="http://schemas.microsoft.com/office/powerpoint/2010/main" val="3229171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GetMap</a:t>
            </a:r>
          </a:p>
        </p:txBody>
      </p:sp>
      <p:sp>
        <p:nvSpPr>
          <p:cNvPr id="4" name="Text Placeholder 3"/>
          <p:cNvSpPr>
            <a:spLocks noGrp="1"/>
          </p:cNvSpPr>
          <p:nvPr>
            <p:ph type="body" sz="half" idx="2"/>
          </p:nvPr>
        </p:nvSpPr>
        <p:spPr>
          <a:xfrm>
            <a:off x="5934864" y="2995011"/>
            <a:ext cx="2743200" cy="3153997"/>
          </a:xfrm>
        </p:spPr>
        <p:txBody>
          <a:bodyPr>
            <a:normAutofit/>
          </a:bodyPr>
          <a:lstStyle/>
          <a:p>
            <a:r>
              <a:rPr lang="en-US" sz="1400" dirty="0"/>
              <a:t>GetMap returns a map image of the layer(s) in available formats.</a:t>
            </a:r>
          </a:p>
          <a:p>
            <a:endParaRPr lang="en-US" sz="1400" dirty="0"/>
          </a:p>
          <a:p>
            <a:r>
              <a:rPr lang="en-US" sz="1400" dirty="0"/>
              <a:t>Options:</a:t>
            </a:r>
          </a:p>
          <a:p>
            <a:pPr marL="285750" indent="-285750">
              <a:buClr>
                <a:schemeClr val="bg1"/>
              </a:buClr>
              <a:buFont typeface="Wingdings" panose="05000000000000000000" pitchFamily="2" charset="2"/>
              <a:buChar char="q"/>
            </a:pPr>
            <a:r>
              <a:rPr lang="en-US" sz="1400" dirty="0"/>
              <a:t>Layers=</a:t>
            </a:r>
            <a:r>
              <a:rPr lang="en-US" sz="1400" dirty="0" err="1"/>
              <a:t>kgp:bnk_road</a:t>
            </a:r>
            <a:endParaRPr lang="en-US" sz="1400" dirty="0"/>
          </a:p>
          <a:p>
            <a:pPr marL="285750" indent="-285750">
              <a:buClr>
                <a:schemeClr val="bg1"/>
              </a:buClr>
              <a:buFont typeface="Wingdings" panose="05000000000000000000" pitchFamily="2" charset="2"/>
              <a:buChar char="q"/>
            </a:pPr>
            <a:r>
              <a:rPr lang="en-US" sz="1400" dirty="0"/>
              <a:t>Width=768</a:t>
            </a:r>
          </a:p>
          <a:p>
            <a:pPr marL="285750" indent="-285750">
              <a:buClr>
                <a:schemeClr val="bg1"/>
              </a:buClr>
              <a:buFont typeface="Wingdings" panose="05000000000000000000" pitchFamily="2" charset="2"/>
              <a:buChar char="q"/>
            </a:pPr>
            <a:r>
              <a:rPr lang="en-US" sz="1400" dirty="0"/>
              <a:t>Height=679</a:t>
            </a:r>
          </a:p>
          <a:p>
            <a:pPr marL="285750" indent="-285750">
              <a:buClr>
                <a:schemeClr val="bg1"/>
              </a:buClr>
              <a:buFont typeface="Wingdings" panose="05000000000000000000" pitchFamily="2" charset="2"/>
              <a:buChar char="q"/>
            </a:pPr>
            <a:r>
              <a:rPr lang="en-US" sz="1400" dirty="0"/>
              <a:t>Format=image/</a:t>
            </a:r>
            <a:r>
              <a:rPr lang="en-US" sz="1400" dirty="0" err="1"/>
              <a:t>png</a:t>
            </a:r>
            <a:endParaRPr lang="en-US" sz="14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40508" y="1706493"/>
            <a:ext cx="4662487" cy="412217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E31375A4-56A4-47D6-9801-1991572033F7}" type="slidenum">
              <a:rPr lang="en-US" smtClean="0"/>
              <a:pPr/>
              <a:t>26</a:t>
            </a:fld>
            <a:endParaRPr lang="en-US"/>
          </a:p>
        </p:txBody>
      </p:sp>
    </p:spTree>
    <p:extLst>
      <p:ext uri="{BB962C8B-B14F-4D97-AF65-F5344CB8AC3E}">
        <p14:creationId xmlns:p14="http://schemas.microsoft.com/office/powerpoint/2010/main" val="4101607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DrawMap</a:t>
            </a:r>
            <a:endParaRPr lang="en-US" dirty="0"/>
          </a:p>
        </p:txBody>
      </p:sp>
      <p:sp>
        <p:nvSpPr>
          <p:cNvPr id="4" name="Text Placeholder 3"/>
          <p:cNvSpPr>
            <a:spLocks noGrp="1"/>
          </p:cNvSpPr>
          <p:nvPr>
            <p:ph type="body" sz="half" idx="2"/>
          </p:nvPr>
        </p:nvSpPr>
        <p:spPr>
          <a:xfrm>
            <a:off x="5934864" y="2995011"/>
            <a:ext cx="2743200" cy="3382038"/>
          </a:xfrm>
        </p:spPr>
        <p:txBody>
          <a:bodyPr>
            <a:normAutofit lnSpcReduction="10000"/>
          </a:bodyPr>
          <a:lstStyle/>
          <a:p>
            <a:r>
              <a:rPr lang="en-US" sz="1400" dirty="0" err="1"/>
              <a:t>DrawMap</a:t>
            </a:r>
            <a:r>
              <a:rPr lang="en-US" sz="1400" dirty="0"/>
              <a:t> Overlays different map images on top of each other. </a:t>
            </a:r>
          </a:p>
          <a:p>
            <a:endParaRPr lang="en-US" sz="1400" dirty="0"/>
          </a:p>
          <a:p>
            <a:r>
              <a:rPr lang="en-US" sz="1400" dirty="0"/>
              <a:t>Useful to find affected area.</a:t>
            </a:r>
          </a:p>
          <a:p>
            <a:r>
              <a:rPr lang="en-US" sz="1400" dirty="0"/>
              <a:t>Options:</a:t>
            </a:r>
          </a:p>
          <a:p>
            <a:pPr marL="285750" indent="-285750">
              <a:buClr>
                <a:schemeClr val="bg1"/>
              </a:buClr>
              <a:buFont typeface="Wingdings" panose="05000000000000000000" pitchFamily="2" charset="2"/>
              <a:buChar char="q"/>
            </a:pPr>
            <a:r>
              <a:rPr lang="en-US" sz="1400" dirty="0"/>
              <a:t>Layers = { </a:t>
            </a:r>
            <a:br>
              <a:rPr lang="en-US" sz="1400" dirty="0"/>
            </a:br>
            <a:r>
              <a:rPr lang="en-US" sz="1400" dirty="0" err="1"/>
              <a:t>kgp:bnk_road</a:t>
            </a:r>
            <a:r>
              <a:rPr lang="en-US" sz="1400" dirty="0"/>
              <a:t>, </a:t>
            </a:r>
            <a:br>
              <a:rPr lang="en-US" sz="1400" dirty="0"/>
            </a:br>
            <a:r>
              <a:rPr lang="en-US" sz="1400" dirty="0" err="1"/>
              <a:t>kgp:bnk_block_hq</a:t>
            </a:r>
            <a:r>
              <a:rPr lang="en-US" sz="1400" dirty="0"/>
              <a:t>, </a:t>
            </a:r>
            <a:br>
              <a:rPr lang="en-US" sz="1400" dirty="0"/>
            </a:br>
            <a:r>
              <a:rPr lang="en-US" sz="1400" dirty="0" err="1"/>
              <a:t>kgp:bnk_block_boundary</a:t>
            </a:r>
            <a:r>
              <a:rPr lang="en-US" sz="1400" dirty="0"/>
              <a:t> }</a:t>
            </a:r>
          </a:p>
          <a:p>
            <a:pPr marL="285750" indent="-285750">
              <a:buClr>
                <a:schemeClr val="bg1"/>
              </a:buClr>
              <a:buFont typeface="Wingdings" panose="05000000000000000000" pitchFamily="2" charset="2"/>
              <a:buChar char="q"/>
            </a:pPr>
            <a:r>
              <a:rPr lang="en-US" sz="1400" dirty="0"/>
              <a:t>Width = 768</a:t>
            </a:r>
          </a:p>
          <a:p>
            <a:pPr marL="285750" indent="-285750">
              <a:buClr>
                <a:schemeClr val="bg1"/>
              </a:buClr>
              <a:buFont typeface="Wingdings" panose="05000000000000000000" pitchFamily="2" charset="2"/>
              <a:buChar char="q"/>
            </a:pPr>
            <a:r>
              <a:rPr lang="en-US" sz="1400" dirty="0"/>
              <a:t>Height = 679</a:t>
            </a:r>
          </a:p>
          <a:p>
            <a:pPr marL="285750" indent="-285750">
              <a:buClr>
                <a:schemeClr val="bg1"/>
              </a:buClr>
              <a:buFont typeface="Wingdings" panose="05000000000000000000" pitchFamily="2" charset="2"/>
              <a:buChar char="q"/>
            </a:pPr>
            <a:r>
              <a:rPr lang="en-US" sz="1400" dirty="0"/>
              <a:t>Format = image/</a:t>
            </a:r>
            <a:r>
              <a:rPr lang="en-US" sz="1400" dirty="0" err="1"/>
              <a:t>png</a:t>
            </a:r>
            <a:endParaRPr lang="en-US"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39" y="1706626"/>
            <a:ext cx="4585043" cy="4108958"/>
          </a:xfrm>
          <a:prstGeom prst="rect">
            <a:avLst/>
          </a:prstGeom>
        </p:spPr>
      </p:pic>
      <p:sp>
        <p:nvSpPr>
          <p:cNvPr id="5" name="Slide Number Placeholder 4"/>
          <p:cNvSpPr>
            <a:spLocks noGrp="1"/>
          </p:cNvSpPr>
          <p:nvPr>
            <p:ph type="sldNum" sz="quarter" idx="12"/>
          </p:nvPr>
        </p:nvSpPr>
        <p:spPr/>
        <p:txBody>
          <a:bodyPr/>
          <a:lstStyle/>
          <a:p>
            <a:fld id="{E31375A4-56A4-47D6-9801-1991572033F7}" type="slidenum">
              <a:rPr lang="en-US" smtClean="0"/>
              <a:pPr/>
              <a:t>27</a:t>
            </a:fld>
            <a:endParaRPr lang="en-US"/>
          </a:p>
        </p:txBody>
      </p:sp>
    </p:spTree>
    <p:extLst>
      <p:ext uri="{BB962C8B-B14F-4D97-AF65-F5344CB8AC3E}">
        <p14:creationId xmlns:p14="http://schemas.microsoft.com/office/powerpoint/2010/main" val="1100711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about</a:t>
            </a:r>
            <a:br>
              <a:rPr lang="en-US" dirty="0"/>
            </a:br>
            <a:r>
              <a:rPr lang="en-US" dirty="0"/>
              <a:t>specific layer *</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76990"/>
            <a:ext cx="5448911" cy="4904020"/>
          </a:xfrm>
        </p:spPr>
      </p:pic>
      <p:sp>
        <p:nvSpPr>
          <p:cNvPr id="4" name="Text Placeholder 3"/>
          <p:cNvSpPr>
            <a:spLocks noGrp="1"/>
          </p:cNvSpPr>
          <p:nvPr>
            <p:ph type="body" sz="half" idx="2"/>
          </p:nvPr>
        </p:nvSpPr>
        <p:spPr>
          <a:xfrm>
            <a:off x="5934864" y="2995011"/>
            <a:ext cx="2743200" cy="2767613"/>
          </a:xfrm>
        </p:spPr>
        <p:txBody>
          <a:bodyPr>
            <a:normAutofit/>
          </a:bodyPr>
          <a:lstStyle/>
          <a:p>
            <a:pPr marL="171450" indent="-171450">
              <a:buClr>
                <a:schemeClr val="bg1"/>
              </a:buClr>
              <a:buFont typeface="Wingdings" panose="05000000000000000000" pitchFamily="2" charset="2"/>
              <a:buChar char="q"/>
            </a:pPr>
            <a:r>
              <a:rPr lang="en-US" sz="1400" dirty="0"/>
              <a:t> Title | POPULATION</a:t>
            </a:r>
          </a:p>
          <a:p>
            <a:pPr marL="171450" indent="-171450">
              <a:buClr>
                <a:schemeClr val="bg1"/>
              </a:buClr>
              <a:buFont typeface="Wingdings" panose="05000000000000000000" pitchFamily="2" charset="2"/>
              <a:buChar char="q"/>
            </a:pPr>
            <a:r>
              <a:rPr lang="en-US" sz="1400" dirty="0"/>
              <a:t> Name | kgp:POPULATION</a:t>
            </a:r>
          </a:p>
          <a:p>
            <a:pPr marL="171450" indent="-171450">
              <a:buClr>
                <a:schemeClr val="bg1"/>
              </a:buClr>
              <a:buFont typeface="Wingdings" panose="05000000000000000000" pitchFamily="2" charset="2"/>
              <a:buChar char="q"/>
            </a:pPr>
            <a:r>
              <a:rPr lang="en-US" sz="1400" dirty="0"/>
              <a:t> Is </a:t>
            </a:r>
            <a:r>
              <a:rPr lang="en-US" sz="1400" dirty="0" err="1"/>
              <a:t>Queryable</a:t>
            </a:r>
            <a:r>
              <a:rPr lang="en-US" sz="1400" dirty="0"/>
              <a:t> | 1</a:t>
            </a:r>
          </a:p>
          <a:p>
            <a:pPr marL="171450" indent="-171450">
              <a:buClr>
                <a:schemeClr val="bg1"/>
              </a:buClr>
              <a:buFont typeface="Wingdings" panose="05000000000000000000" pitchFamily="2" charset="2"/>
              <a:buChar char="q"/>
            </a:pPr>
            <a:r>
              <a:rPr lang="en-US" sz="1400" dirty="0"/>
              <a:t> Is Opaque | 0</a:t>
            </a:r>
          </a:p>
          <a:p>
            <a:pPr marL="171450" indent="-171450">
              <a:buClr>
                <a:schemeClr val="bg1"/>
              </a:buClr>
              <a:buFont typeface="Wingdings" panose="05000000000000000000" pitchFamily="2" charset="2"/>
              <a:buChar char="q"/>
            </a:pPr>
            <a:r>
              <a:rPr lang="en-US" sz="1400" dirty="0"/>
              <a:t> Bounding Box |</a:t>
            </a:r>
          </a:p>
          <a:p>
            <a:pPr marL="171450" indent="-171450">
              <a:buClr>
                <a:schemeClr val="bg1"/>
              </a:buClr>
              <a:buFont typeface="Wingdings" panose="05000000000000000000" pitchFamily="2" charset="2"/>
              <a:buChar char="q"/>
            </a:pPr>
            <a:r>
              <a:rPr lang="en-US" sz="1400" dirty="0"/>
              <a:t> minx | 68.52669525146484</a:t>
            </a:r>
          </a:p>
          <a:p>
            <a:pPr marL="171450" indent="-171450">
              <a:buClr>
                <a:schemeClr val="bg1"/>
              </a:buClr>
              <a:buFont typeface="Wingdings" panose="05000000000000000000" pitchFamily="2" charset="2"/>
              <a:buChar char="q"/>
            </a:pPr>
            <a:r>
              <a:rPr lang="en-US" sz="1400" dirty="0"/>
              <a:t> </a:t>
            </a:r>
            <a:r>
              <a:rPr lang="en-US" sz="1400" dirty="0" err="1"/>
              <a:t>miny</a:t>
            </a:r>
            <a:r>
              <a:rPr lang="en-US" sz="1400" dirty="0"/>
              <a:t> | 8.086045265197754</a:t>
            </a:r>
          </a:p>
          <a:p>
            <a:pPr marL="171450" indent="-171450">
              <a:buClr>
                <a:schemeClr val="bg1"/>
              </a:buClr>
              <a:buFont typeface="Wingdings" panose="05000000000000000000" pitchFamily="2" charset="2"/>
              <a:buChar char="q"/>
            </a:pPr>
            <a:r>
              <a:rPr lang="en-US" sz="1400" dirty="0"/>
              <a:t> </a:t>
            </a:r>
            <a:r>
              <a:rPr lang="en-US" sz="1400" dirty="0" err="1"/>
              <a:t>maxx</a:t>
            </a:r>
            <a:r>
              <a:rPr lang="en-US" sz="1400" dirty="0"/>
              <a:t> | 97.3387680053711</a:t>
            </a:r>
          </a:p>
          <a:p>
            <a:pPr marL="171450" indent="-171450">
              <a:buClr>
                <a:schemeClr val="bg1"/>
              </a:buClr>
              <a:buFont typeface="Wingdings" panose="05000000000000000000" pitchFamily="2" charset="2"/>
              <a:buChar char="q"/>
            </a:pPr>
            <a:r>
              <a:rPr lang="en-US" sz="1400" dirty="0"/>
              <a:t> </a:t>
            </a:r>
            <a:r>
              <a:rPr lang="en-US" sz="1400" dirty="0" err="1"/>
              <a:t>maxy</a:t>
            </a:r>
            <a:r>
              <a:rPr lang="en-US" sz="1400" dirty="0"/>
              <a:t> | 35.8697509765625</a:t>
            </a:r>
          </a:p>
        </p:txBody>
      </p:sp>
      <p:sp>
        <p:nvSpPr>
          <p:cNvPr id="3" name="TextBox 2"/>
          <p:cNvSpPr txBox="1"/>
          <p:nvPr/>
        </p:nvSpPr>
        <p:spPr>
          <a:xfrm>
            <a:off x="688768" y="6170064"/>
            <a:ext cx="3681351" cy="461665"/>
          </a:xfrm>
          <a:prstGeom prst="rect">
            <a:avLst/>
          </a:prstGeom>
          <a:noFill/>
        </p:spPr>
        <p:txBody>
          <a:bodyPr wrap="square" rtlCol="0">
            <a:spAutoFit/>
          </a:bodyPr>
          <a:lstStyle/>
          <a:p>
            <a:r>
              <a:rPr lang="en-US" sz="1200" dirty="0"/>
              <a:t>* This image shows population density in India, </a:t>
            </a:r>
          </a:p>
          <a:p>
            <a:r>
              <a:rPr lang="en-US" sz="1200" dirty="0"/>
              <a:t>   without any information on boundaries.</a:t>
            </a:r>
          </a:p>
        </p:txBody>
      </p:sp>
      <p:sp>
        <p:nvSpPr>
          <p:cNvPr id="5" name="Slide Number Placeholder 4"/>
          <p:cNvSpPr>
            <a:spLocks noGrp="1"/>
          </p:cNvSpPr>
          <p:nvPr>
            <p:ph type="sldNum" sz="quarter" idx="12"/>
          </p:nvPr>
        </p:nvSpPr>
        <p:spPr/>
        <p:txBody>
          <a:bodyPr/>
          <a:lstStyle/>
          <a:p>
            <a:fld id="{E31375A4-56A4-47D6-9801-1991572033F7}" type="slidenum">
              <a:rPr lang="en-US" smtClean="0"/>
              <a:pPr/>
              <a:t>28</a:t>
            </a:fld>
            <a:endParaRPr lang="en-US"/>
          </a:p>
        </p:txBody>
      </p:sp>
    </p:spTree>
    <p:extLst>
      <p:ext uri="{BB962C8B-B14F-4D97-AF65-F5344CB8AC3E}">
        <p14:creationId xmlns:p14="http://schemas.microsoft.com/office/powerpoint/2010/main" val="1659240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Spatial Query Orchestration</a:t>
            </a:r>
          </a:p>
        </p:txBody>
      </p:sp>
      <p:sp>
        <p:nvSpPr>
          <p:cNvPr id="5" name="Subtitle 4"/>
          <p:cNvSpPr>
            <a:spLocks noGrp="1"/>
          </p:cNvSpPr>
          <p:nvPr>
            <p:ph type="subTitle" idx="1"/>
          </p:nvPr>
        </p:nvSpPr>
        <p:spPr/>
        <p:txBody>
          <a:bodyPr>
            <a:normAutofit lnSpcReduction="10000"/>
          </a:bodyPr>
          <a:lstStyle/>
          <a:p>
            <a:pPr marL="285750" indent="-285750">
              <a:buFont typeface="Wingdings" panose="05000000000000000000" pitchFamily="2" charset="2"/>
              <a:buChar char="§"/>
            </a:pPr>
            <a:r>
              <a:rPr lang="en-US" dirty="0"/>
              <a:t>Applications of spatial data</a:t>
            </a:r>
          </a:p>
          <a:p>
            <a:pPr marL="285750" indent="-285750">
              <a:buFont typeface="Wingdings" panose="05000000000000000000" pitchFamily="2" charset="2"/>
              <a:buChar char="§"/>
            </a:pPr>
            <a:r>
              <a:rPr lang="en-US" dirty="0"/>
              <a:t>Problems with currently available solution</a:t>
            </a:r>
          </a:p>
        </p:txBody>
      </p:sp>
      <p:sp>
        <p:nvSpPr>
          <p:cNvPr id="4" name="Text Placeholder 2"/>
          <p:cNvSpPr txBox="1">
            <a:spLocks/>
          </p:cNvSpPr>
          <p:nvPr/>
        </p:nvSpPr>
        <p:spPr>
          <a:xfrm>
            <a:off x="4572001" y="5431536"/>
            <a:ext cx="3600449" cy="457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0"/>
              </a:spcBef>
              <a:buClr>
                <a:schemeClr val="accent1"/>
              </a:buClr>
              <a:buSzPct val="100000"/>
              <a:buFont typeface="Arial" pitchFamily="34" charset="0"/>
              <a:buNone/>
              <a:defRPr sz="1500" b="0" kern="1200">
                <a:solidFill>
                  <a:schemeClr val="tx1"/>
                </a:solidFill>
                <a:latin typeface="+mn-lt"/>
                <a:ea typeface="+mn-ea"/>
                <a:cs typeface="+mn-cs"/>
              </a:defRPr>
            </a:lvl1pPr>
            <a:lvl2pPr marL="342900" indent="0" algn="l" defTabSz="685800" rtl="0" eaLnBrk="1" latinLnBrk="0" hangingPunct="1">
              <a:lnSpc>
                <a:spcPct val="90000"/>
              </a:lnSpc>
              <a:spcBef>
                <a:spcPts val="900"/>
              </a:spcBef>
              <a:buClr>
                <a:schemeClr val="accent1"/>
              </a:buClr>
              <a:buSzPct val="100000"/>
              <a:buFont typeface="Arial" pitchFamily="34" charset="0"/>
              <a:buNone/>
              <a:defRPr sz="1500" kern="1200">
                <a:solidFill>
                  <a:schemeClr val="tx1"/>
                </a:solidFill>
                <a:latin typeface="+mn-lt"/>
                <a:ea typeface="+mn-ea"/>
                <a:cs typeface="+mn-cs"/>
              </a:defRPr>
            </a:lvl2pPr>
            <a:lvl3pPr marL="685800" indent="0" algn="l" defTabSz="685800" rtl="0" eaLnBrk="1" latinLnBrk="0" hangingPunct="1">
              <a:lnSpc>
                <a:spcPct val="90000"/>
              </a:lnSpc>
              <a:spcBef>
                <a:spcPts val="600"/>
              </a:spcBef>
              <a:buClr>
                <a:schemeClr val="accent1"/>
              </a:buClr>
              <a:buSzPct val="100000"/>
              <a:buFont typeface="Arial" pitchFamily="34" charset="0"/>
              <a:buNone/>
              <a:defRPr sz="1350" kern="1200">
                <a:solidFill>
                  <a:schemeClr val="tx1"/>
                </a:solidFill>
                <a:latin typeface="+mn-lt"/>
                <a:ea typeface="+mn-ea"/>
                <a:cs typeface="+mn-cs"/>
              </a:defRPr>
            </a:lvl3pPr>
            <a:lvl4pPr marL="1028700" indent="0" algn="l" defTabSz="685800" rtl="0" eaLnBrk="1" latinLnBrk="0" hangingPunct="1">
              <a:lnSpc>
                <a:spcPct val="90000"/>
              </a:lnSpc>
              <a:spcBef>
                <a:spcPts val="600"/>
              </a:spcBef>
              <a:buClr>
                <a:schemeClr val="accent1"/>
              </a:buClr>
              <a:buSzPct val="100000"/>
              <a:buFont typeface="Arial" pitchFamily="34" charset="0"/>
              <a:buNone/>
              <a:defRPr sz="1200" kern="1200">
                <a:solidFill>
                  <a:schemeClr val="tx1"/>
                </a:solidFill>
                <a:latin typeface="+mn-lt"/>
                <a:ea typeface="+mn-ea"/>
                <a:cs typeface="+mn-cs"/>
              </a:defRPr>
            </a:lvl4pPr>
            <a:lvl5pPr marL="13716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5pPr>
            <a:lvl6pPr marL="17145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6pPr>
            <a:lvl7pPr marL="20574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7pPr>
            <a:lvl8pPr marL="24003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8pPr>
            <a:lvl9pPr marL="27432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378452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Spatial Data</a:t>
            </a:r>
          </a:p>
        </p:txBody>
      </p:sp>
      <p:sp>
        <p:nvSpPr>
          <p:cNvPr id="3" name="Content Placeholder 2"/>
          <p:cNvSpPr>
            <a:spLocks noGrp="1"/>
          </p:cNvSpPr>
          <p:nvPr>
            <p:ph idx="1"/>
          </p:nvPr>
        </p:nvSpPr>
        <p:spPr>
          <a:xfrm>
            <a:off x="971550" y="1986050"/>
            <a:ext cx="7200900" cy="3809999"/>
          </a:xfrm>
        </p:spPr>
        <p:txBody>
          <a:bodyPr>
            <a:normAutofit/>
          </a:bodyPr>
          <a:lstStyle/>
          <a:p>
            <a:pPr marL="0" indent="0" algn="ctr">
              <a:buNone/>
            </a:pPr>
            <a:r>
              <a:rPr lang="en-US" sz="2400" i="1" kern="0" dirty="0">
                <a:solidFill>
                  <a:srgbClr val="000000"/>
                </a:solidFill>
                <a:latin typeface="Candara" panose="020E0502030303020204" pitchFamily="34" charset="0"/>
                <a:sym typeface="Lora"/>
                <a:rtl val="0"/>
              </a:rPr>
              <a:t>Spatial data </a:t>
            </a:r>
          </a:p>
          <a:p>
            <a:pPr marL="0" indent="0" algn="ctr">
              <a:buNone/>
            </a:pPr>
            <a:r>
              <a:rPr lang="en-US" sz="2400" i="1" kern="0" dirty="0">
                <a:solidFill>
                  <a:srgbClr val="000000"/>
                </a:solidFill>
                <a:latin typeface="Candara" panose="020E0502030303020204" pitchFamily="34" charset="0"/>
                <a:sym typeface="Lora"/>
                <a:rtl val="0"/>
              </a:rPr>
              <a:t>is data containing Information about </a:t>
            </a:r>
          </a:p>
          <a:p>
            <a:pPr marL="0" indent="0" algn="ctr">
              <a:buNone/>
            </a:pPr>
            <a:r>
              <a:rPr lang="en-US" sz="2400" i="1" kern="0" dirty="0">
                <a:solidFill>
                  <a:srgbClr val="000000"/>
                </a:solidFill>
                <a:latin typeface="Candara" panose="020E0502030303020204" pitchFamily="34" charset="0"/>
                <a:sym typeface="Lora"/>
                <a:rtl val="0"/>
              </a:rPr>
              <a:t>the </a:t>
            </a:r>
            <a:r>
              <a:rPr lang="en-US" sz="2400" i="1" u="sng" kern="0" dirty="0">
                <a:solidFill>
                  <a:srgbClr val="000000"/>
                </a:solidFill>
                <a:latin typeface="Candara" panose="020E0502030303020204" pitchFamily="34" charset="0"/>
                <a:sym typeface="Lora"/>
                <a:rtl val="0"/>
              </a:rPr>
              <a:t>locations and shapes </a:t>
            </a:r>
          </a:p>
          <a:p>
            <a:pPr marL="0" indent="0" algn="ctr">
              <a:buNone/>
            </a:pPr>
            <a:r>
              <a:rPr lang="en-US" sz="2400" i="1" kern="0" dirty="0">
                <a:solidFill>
                  <a:srgbClr val="000000"/>
                </a:solidFill>
                <a:latin typeface="Candara" panose="020E0502030303020204" pitchFamily="34" charset="0"/>
                <a:sym typeface="Lora"/>
                <a:rtl val="0"/>
              </a:rPr>
              <a:t>of geographic features </a:t>
            </a:r>
          </a:p>
          <a:p>
            <a:pPr marL="0" indent="0" algn="ctr">
              <a:buNone/>
            </a:pPr>
            <a:r>
              <a:rPr lang="en-US" sz="2400" i="1" kern="0" dirty="0">
                <a:solidFill>
                  <a:srgbClr val="000000"/>
                </a:solidFill>
                <a:latin typeface="Candara" panose="020E0502030303020204" pitchFamily="34" charset="0"/>
                <a:sym typeface="Lora"/>
                <a:rtl val="0"/>
              </a:rPr>
              <a:t>and the </a:t>
            </a:r>
            <a:r>
              <a:rPr lang="en-US" sz="2400" i="1" u="sng" kern="0" dirty="0">
                <a:solidFill>
                  <a:srgbClr val="000000"/>
                </a:solidFill>
                <a:latin typeface="Candara" panose="020E0502030303020204" pitchFamily="34" charset="0"/>
                <a:sym typeface="Lora"/>
                <a:rtl val="0"/>
              </a:rPr>
              <a:t>relationships</a:t>
            </a:r>
            <a:r>
              <a:rPr lang="en-US" sz="2400" i="1" kern="0" dirty="0">
                <a:solidFill>
                  <a:srgbClr val="000000"/>
                </a:solidFill>
                <a:latin typeface="Candara" panose="020E0502030303020204" pitchFamily="34" charset="0"/>
                <a:sym typeface="Lora"/>
                <a:rtl val="0"/>
              </a:rPr>
              <a:t> between them, </a:t>
            </a:r>
          </a:p>
          <a:p>
            <a:pPr marL="0" indent="0" algn="ctr">
              <a:buNone/>
            </a:pPr>
            <a:r>
              <a:rPr lang="en-US" sz="2400" i="1" kern="0" dirty="0">
                <a:solidFill>
                  <a:srgbClr val="000000"/>
                </a:solidFill>
                <a:latin typeface="Candara" panose="020E0502030303020204" pitchFamily="34" charset="0"/>
                <a:sym typeface="Lora"/>
                <a:rtl val="0"/>
              </a:rPr>
              <a:t>usually stored as coordinates and topology.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296" y="5465934"/>
            <a:ext cx="667407" cy="660230"/>
          </a:xfrm>
          <a:prstGeom prst="rect">
            <a:avLst/>
          </a:prstGeom>
        </p:spPr>
      </p:pic>
      <p:sp>
        <p:nvSpPr>
          <p:cNvPr id="4" name="Slide Number Placeholder 3"/>
          <p:cNvSpPr>
            <a:spLocks noGrp="1"/>
          </p:cNvSpPr>
          <p:nvPr>
            <p:ph type="sldNum" sz="quarter" idx="12"/>
          </p:nvPr>
        </p:nvSpPr>
        <p:spPr/>
        <p:txBody>
          <a:bodyPr/>
          <a:lstStyle/>
          <a:p>
            <a:fld id="{E31375A4-56A4-47D6-9801-1991572033F7}" type="slidenum">
              <a:rPr lang="en-US" smtClean="0"/>
              <a:t>3</a:t>
            </a:fld>
            <a:endParaRPr lang="en-US"/>
          </a:p>
        </p:txBody>
      </p:sp>
      <p:sp>
        <p:nvSpPr>
          <p:cNvPr id="6" name="TextBox 5"/>
          <p:cNvSpPr txBox="1"/>
          <p:nvPr/>
        </p:nvSpPr>
        <p:spPr>
          <a:xfrm>
            <a:off x="3470782" y="6235116"/>
            <a:ext cx="2202436" cy="276999"/>
          </a:xfrm>
          <a:prstGeom prst="rect">
            <a:avLst/>
          </a:prstGeom>
          <a:noFill/>
        </p:spPr>
        <p:txBody>
          <a:bodyPr wrap="square" rtlCol="0">
            <a:spAutoFit/>
          </a:bodyPr>
          <a:lstStyle/>
          <a:p>
            <a:r>
              <a:rPr lang="en-IN" sz="1200" dirty="0">
                <a:latin typeface="Calibri Light" panose="020F0302020204030204" pitchFamily="34" charset="0"/>
              </a:rPr>
              <a:t>Source: http://support.esri.com/</a:t>
            </a:r>
          </a:p>
        </p:txBody>
      </p:sp>
    </p:spTree>
    <p:extLst>
      <p:ext uri="{BB962C8B-B14F-4D97-AF65-F5344CB8AC3E}">
        <p14:creationId xmlns:p14="http://schemas.microsoft.com/office/powerpoint/2010/main" val="1421088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Quadtree based Indexing</a:t>
            </a:r>
          </a:p>
        </p:txBody>
      </p:sp>
      <p:sp>
        <p:nvSpPr>
          <p:cNvPr id="3" name="Content Placeholder 2"/>
          <p:cNvSpPr>
            <a:spLocks noGrp="1"/>
          </p:cNvSpPr>
          <p:nvPr>
            <p:ph idx="1"/>
          </p:nvPr>
        </p:nvSpPr>
        <p:spPr/>
        <p:txBody>
          <a:bodyPr>
            <a:normAutofit/>
          </a:bodyPr>
          <a:lstStyle/>
          <a:p>
            <a:pPr algn="just"/>
            <a:r>
              <a:rPr lang="en-US" sz="2000" dirty="0"/>
              <a:t>Quadtree is a special kind of data structure used for spatial division.</a:t>
            </a:r>
          </a:p>
          <a:p>
            <a:pPr algn="just"/>
            <a:r>
              <a:rPr lang="en-US" sz="2000" dirty="0"/>
              <a:t>Each node has 4 child nodes.</a:t>
            </a:r>
          </a:p>
          <a:p>
            <a:pPr algn="just"/>
            <a:r>
              <a:rPr lang="en-US" sz="2000" dirty="0"/>
              <a:t>Most commonly used indexing technique in Quadtree is </a:t>
            </a:r>
            <a:br>
              <a:rPr lang="en-US" sz="2000" dirty="0"/>
            </a:br>
            <a:r>
              <a:rPr lang="en-US" sz="2000" dirty="0"/>
              <a:t>Z-order.</a:t>
            </a:r>
          </a:p>
          <a:p>
            <a:pPr algn="just"/>
            <a:r>
              <a:rPr lang="en-US" sz="2000" dirty="0"/>
              <a:t>Naive technique for indexing</a:t>
            </a:r>
          </a:p>
        </p:txBody>
      </p:sp>
      <p:sp>
        <p:nvSpPr>
          <p:cNvPr id="4" name="Slide Number Placeholder 3"/>
          <p:cNvSpPr>
            <a:spLocks noGrp="1"/>
          </p:cNvSpPr>
          <p:nvPr>
            <p:ph type="sldNum" sz="quarter" idx="12"/>
          </p:nvPr>
        </p:nvSpPr>
        <p:spPr/>
        <p:txBody>
          <a:bodyPr/>
          <a:lstStyle/>
          <a:p>
            <a:fld id="{E31375A4-56A4-47D6-9801-1991572033F7}" type="slidenum">
              <a:rPr lang="en-US" smtClean="0"/>
              <a:t>30</a:t>
            </a:fld>
            <a:endParaRPr lang="en-US"/>
          </a:p>
        </p:txBody>
      </p:sp>
      <p:sp>
        <p:nvSpPr>
          <p:cNvPr id="5" name="Rectangle 4"/>
          <p:cNvSpPr/>
          <p:nvPr/>
        </p:nvSpPr>
        <p:spPr>
          <a:xfrm>
            <a:off x="5606980" y="3794910"/>
            <a:ext cx="2050359" cy="1996291"/>
          </a:xfrm>
          <a:prstGeom prst="rect">
            <a:avLst/>
          </a:prstGeom>
          <a:ln w="28575">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7" name="Straight Connector 6"/>
          <p:cNvCxnSpPr>
            <a:stCxn id="5" idx="0"/>
            <a:endCxn id="5" idx="2"/>
          </p:cNvCxnSpPr>
          <p:nvPr/>
        </p:nvCxnSpPr>
        <p:spPr>
          <a:xfrm>
            <a:off x="6632160" y="3794910"/>
            <a:ext cx="0" cy="199629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a:stCxn id="5" idx="3"/>
            <a:endCxn id="5" idx="1"/>
          </p:cNvCxnSpPr>
          <p:nvPr/>
        </p:nvCxnSpPr>
        <p:spPr>
          <a:xfrm flipH="1">
            <a:off x="5606980" y="4793056"/>
            <a:ext cx="205035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Flowchart: Connector 14"/>
          <p:cNvSpPr/>
          <p:nvPr/>
        </p:nvSpPr>
        <p:spPr>
          <a:xfrm>
            <a:off x="6071330" y="4294578"/>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Connector 19"/>
          <p:cNvSpPr/>
          <p:nvPr/>
        </p:nvSpPr>
        <p:spPr>
          <a:xfrm>
            <a:off x="7099030" y="4340297"/>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lowchart: Connector 20"/>
          <p:cNvSpPr/>
          <p:nvPr/>
        </p:nvSpPr>
        <p:spPr>
          <a:xfrm>
            <a:off x="6094189" y="5245816"/>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Connector 21"/>
          <p:cNvSpPr/>
          <p:nvPr/>
        </p:nvSpPr>
        <p:spPr>
          <a:xfrm>
            <a:off x="7099029" y="5291318"/>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Arrow Connector 23"/>
          <p:cNvCxnSpPr>
            <a:stCxn id="15" idx="7"/>
            <a:endCxn id="20" idx="7"/>
          </p:cNvCxnSpPr>
          <p:nvPr/>
        </p:nvCxnSpPr>
        <p:spPr>
          <a:xfrm>
            <a:off x="6110354" y="4301273"/>
            <a:ext cx="1027700" cy="4571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p:cNvCxnSpPr/>
          <p:nvPr/>
        </p:nvCxnSpPr>
        <p:spPr>
          <a:xfrm flipH="1">
            <a:off x="6110354" y="4379320"/>
            <a:ext cx="998146" cy="88935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p:cNvCxnSpPr>
            <a:stCxn id="21" idx="4"/>
            <a:endCxn id="22" idx="5"/>
          </p:cNvCxnSpPr>
          <p:nvPr/>
        </p:nvCxnSpPr>
        <p:spPr>
          <a:xfrm>
            <a:off x="6117049" y="5291535"/>
            <a:ext cx="1021004" cy="388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1645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Ranking by Quality Preferences</a:t>
            </a:r>
          </a:p>
        </p:txBody>
      </p:sp>
      <p:sp>
        <p:nvSpPr>
          <p:cNvPr id="3" name="Content Placeholder 2"/>
          <p:cNvSpPr>
            <a:spLocks noGrp="1"/>
          </p:cNvSpPr>
          <p:nvPr>
            <p:ph idx="1"/>
          </p:nvPr>
        </p:nvSpPr>
        <p:spPr/>
        <p:txBody>
          <a:bodyPr>
            <a:normAutofit/>
          </a:bodyPr>
          <a:lstStyle/>
          <a:p>
            <a:pPr algn="just"/>
            <a:r>
              <a:rPr lang="en-US" sz="2000" dirty="0"/>
              <a:t>Quality preferences can be used for ranking when extra information about the spatial neighborhood is available.</a:t>
            </a:r>
          </a:p>
          <a:p>
            <a:pPr algn="just"/>
            <a:r>
              <a:rPr lang="en-US" sz="2000" dirty="0"/>
              <a:t>In this type of ranking, the total score of a feature depends on quality of its spatial neighborhood.</a:t>
            </a:r>
          </a:p>
          <a:p>
            <a:pPr algn="just"/>
            <a:r>
              <a:rPr lang="en-US" sz="2000" dirty="0"/>
              <a:t>E.g. Purchasing a house</a:t>
            </a:r>
          </a:p>
          <a:p>
            <a:pPr algn="just"/>
            <a:r>
              <a:rPr lang="en-US" sz="2000" dirty="0"/>
              <a:t>Many type of mathematical qualities can be applied to find quality of neighborhood like sum, average for each or all feature type.</a:t>
            </a:r>
          </a:p>
        </p:txBody>
      </p:sp>
      <p:sp>
        <p:nvSpPr>
          <p:cNvPr id="4" name="Slide Number Placeholder 3"/>
          <p:cNvSpPr>
            <a:spLocks noGrp="1"/>
          </p:cNvSpPr>
          <p:nvPr>
            <p:ph type="sldNum" sz="quarter" idx="12"/>
          </p:nvPr>
        </p:nvSpPr>
        <p:spPr/>
        <p:txBody>
          <a:bodyPr/>
          <a:lstStyle/>
          <a:p>
            <a:fld id="{E31375A4-56A4-47D6-9801-1991572033F7}" type="slidenum">
              <a:rPr lang="en-US" smtClean="0"/>
              <a:t>31</a:t>
            </a:fld>
            <a:endParaRPr lang="en-US"/>
          </a:p>
        </p:txBody>
      </p:sp>
    </p:spTree>
    <p:extLst>
      <p:ext uri="{BB962C8B-B14F-4D97-AF65-F5344CB8AC3E}">
        <p14:creationId xmlns:p14="http://schemas.microsoft.com/office/powerpoint/2010/main" val="1542093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683289"/>
            <a:ext cx="5496449" cy="54863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cxnSp>
        <p:nvCxnSpPr>
          <p:cNvPr id="5" name="Straight Connector 4"/>
          <p:cNvCxnSpPr>
            <a:stCxn id="3" idx="0"/>
            <a:endCxn id="3" idx="2"/>
          </p:cNvCxnSpPr>
          <p:nvPr/>
        </p:nvCxnSpPr>
        <p:spPr>
          <a:xfrm>
            <a:off x="4577024" y="683289"/>
            <a:ext cx="0" cy="5486399"/>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a:stCxn id="3" idx="3"/>
            <a:endCxn id="3" idx="1"/>
          </p:cNvCxnSpPr>
          <p:nvPr/>
        </p:nvCxnSpPr>
        <p:spPr>
          <a:xfrm flipH="1">
            <a:off x="1828799" y="3426489"/>
            <a:ext cx="5496449"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flipH="1">
            <a:off x="3205424" y="683289"/>
            <a:ext cx="10049" cy="54863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a:off x="5938577" y="683289"/>
            <a:ext cx="20096" cy="54863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H="1" flipV="1">
            <a:off x="1828799" y="2049864"/>
            <a:ext cx="5491426" cy="100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H="1" flipV="1">
            <a:off x="1828799" y="4793067"/>
            <a:ext cx="5491426" cy="100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p:cNvSpPr txBox="1"/>
          <p:nvPr/>
        </p:nvSpPr>
        <p:spPr>
          <a:xfrm>
            <a:off x="1499221" y="6142783"/>
            <a:ext cx="659155" cy="369332"/>
          </a:xfrm>
          <a:prstGeom prst="rect">
            <a:avLst/>
          </a:prstGeom>
          <a:noFill/>
        </p:spPr>
        <p:txBody>
          <a:bodyPr wrap="none" rtlCol="0">
            <a:spAutoFit/>
          </a:bodyPr>
          <a:lstStyle/>
          <a:p>
            <a:r>
              <a:rPr lang="en-IN" dirty="0"/>
              <a:t>(0,0)</a:t>
            </a:r>
          </a:p>
        </p:txBody>
      </p:sp>
      <p:sp>
        <p:nvSpPr>
          <p:cNvPr id="24" name="TextBox 23"/>
          <p:cNvSpPr txBox="1"/>
          <p:nvPr/>
        </p:nvSpPr>
        <p:spPr>
          <a:xfrm>
            <a:off x="7208360" y="340862"/>
            <a:ext cx="915635" cy="369332"/>
          </a:xfrm>
          <a:prstGeom prst="rect">
            <a:avLst/>
          </a:prstGeom>
          <a:noFill/>
        </p:spPr>
        <p:txBody>
          <a:bodyPr wrap="none" rtlCol="0">
            <a:spAutoFit/>
          </a:bodyPr>
          <a:lstStyle/>
          <a:p>
            <a:r>
              <a:rPr lang="en-IN" dirty="0"/>
              <a:t>(80,80)</a:t>
            </a:r>
          </a:p>
        </p:txBody>
      </p:sp>
      <p:sp>
        <p:nvSpPr>
          <p:cNvPr id="25" name="TextBox 24"/>
          <p:cNvSpPr txBox="1"/>
          <p:nvPr/>
        </p:nvSpPr>
        <p:spPr>
          <a:xfrm>
            <a:off x="2984851" y="6156236"/>
            <a:ext cx="441146" cy="369332"/>
          </a:xfrm>
          <a:prstGeom prst="rect">
            <a:avLst/>
          </a:prstGeom>
          <a:noFill/>
        </p:spPr>
        <p:txBody>
          <a:bodyPr wrap="none" rtlCol="0">
            <a:spAutoFit/>
          </a:bodyPr>
          <a:lstStyle/>
          <a:p>
            <a:r>
              <a:rPr lang="en-IN" dirty="0"/>
              <a:t>20</a:t>
            </a:r>
          </a:p>
        </p:txBody>
      </p:sp>
      <p:sp>
        <p:nvSpPr>
          <p:cNvPr id="26" name="TextBox 25"/>
          <p:cNvSpPr txBox="1"/>
          <p:nvPr/>
        </p:nvSpPr>
        <p:spPr>
          <a:xfrm>
            <a:off x="1382630" y="4618446"/>
            <a:ext cx="441146" cy="369332"/>
          </a:xfrm>
          <a:prstGeom prst="rect">
            <a:avLst/>
          </a:prstGeom>
          <a:noFill/>
        </p:spPr>
        <p:txBody>
          <a:bodyPr wrap="none" rtlCol="0">
            <a:spAutoFit/>
          </a:bodyPr>
          <a:lstStyle/>
          <a:p>
            <a:r>
              <a:rPr lang="en-IN" dirty="0"/>
              <a:t>20</a:t>
            </a:r>
          </a:p>
        </p:txBody>
      </p:sp>
      <p:sp>
        <p:nvSpPr>
          <p:cNvPr id="27" name="TextBox 26"/>
          <p:cNvSpPr txBox="1"/>
          <p:nvPr/>
        </p:nvSpPr>
        <p:spPr>
          <a:xfrm>
            <a:off x="4315767" y="6156236"/>
            <a:ext cx="441146" cy="369332"/>
          </a:xfrm>
          <a:prstGeom prst="rect">
            <a:avLst/>
          </a:prstGeom>
          <a:noFill/>
        </p:spPr>
        <p:txBody>
          <a:bodyPr wrap="none" rtlCol="0">
            <a:spAutoFit/>
          </a:bodyPr>
          <a:lstStyle/>
          <a:p>
            <a:r>
              <a:rPr lang="en-IN" dirty="0"/>
              <a:t>40</a:t>
            </a:r>
          </a:p>
        </p:txBody>
      </p:sp>
      <p:sp>
        <p:nvSpPr>
          <p:cNvPr id="28" name="TextBox 27"/>
          <p:cNvSpPr txBox="1"/>
          <p:nvPr/>
        </p:nvSpPr>
        <p:spPr>
          <a:xfrm>
            <a:off x="5718003" y="6142783"/>
            <a:ext cx="441146" cy="369332"/>
          </a:xfrm>
          <a:prstGeom prst="rect">
            <a:avLst/>
          </a:prstGeom>
          <a:noFill/>
        </p:spPr>
        <p:txBody>
          <a:bodyPr wrap="none" rtlCol="0">
            <a:spAutoFit/>
          </a:bodyPr>
          <a:lstStyle/>
          <a:p>
            <a:r>
              <a:rPr lang="en-IN" dirty="0"/>
              <a:t>60</a:t>
            </a:r>
          </a:p>
        </p:txBody>
      </p:sp>
      <p:sp>
        <p:nvSpPr>
          <p:cNvPr id="29" name="TextBox 28"/>
          <p:cNvSpPr txBox="1"/>
          <p:nvPr/>
        </p:nvSpPr>
        <p:spPr>
          <a:xfrm>
            <a:off x="7120239" y="6152242"/>
            <a:ext cx="441146" cy="369332"/>
          </a:xfrm>
          <a:prstGeom prst="rect">
            <a:avLst/>
          </a:prstGeom>
          <a:noFill/>
        </p:spPr>
        <p:txBody>
          <a:bodyPr wrap="none" rtlCol="0">
            <a:spAutoFit/>
          </a:bodyPr>
          <a:lstStyle/>
          <a:p>
            <a:r>
              <a:rPr lang="en-IN" dirty="0"/>
              <a:t>80</a:t>
            </a:r>
          </a:p>
        </p:txBody>
      </p:sp>
      <p:sp>
        <p:nvSpPr>
          <p:cNvPr id="30" name="TextBox 29"/>
          <p:cNvSpPr txBox="1"/>
          <p:nvPr/>
        </p:nvSpPr>
        <p:spPr>
          <a:xfrm>
            <a:off x="1445678" y="3255277"/>
            <a:ext cx="441146" cy="369332"/>
          </a:xfrm>
          <a:prstGeom prst="rect">
            <a:avLst/>
          </a:prstGeom>
          <a:noFill/>
        </p:spPr>
        <p:txBody>
          <a:bodyPr wrap="none" rtlCol="0">
            <a:spAutoFit/>
          </a:bodyPr>
          <a:lstStyle/>
          <a:p>
            <a:r>
              <a:rPr lang="en-IN" dirty="0"/>
              <a:t>40</a:t>
            </a:r>
          </a:p>
        </p:txBody>
      </p:sp>
      <p:sp>
        <p:nvSpPr>
          <p:cNvPr id="31" name="TextBox 30"/>
          <p:cNvSpPr txBox="1"/>
          <p:nvPr/>
        </p:nvSpPr>
        <p:spPr>
          <a:xfrm>
            <a:off x="1435630" y="1888699"/>
            <a:ext cx="441146" cy="369332"/>
          </a:xfrm>
          <a:prstGeom prst="rect">
            <a:avLst/>
          </a:prstGeom>
          <a:noFill/>
        </p:spPr>
        <p:txBody>
          <a:bodyPr wrap="none" rtlCol="0">
            <a:spAutoFit/>
          </a:bodyPr>
          <a:lstStyle/>
          <a:p>
            <a:r>
              <a:rPr lang="en-IN" dirty="0"/>
              <a:t>60</a:t>
            </a:r>
          </a:p>
        </p:txBody>
      </p:sp>
      <p:sp>
        <p:nvSpPr>
          <p:cNvPr id="32" name="TextBox 31"/>
          <p:cNvSpPr txBox="1"/>
          <p:nvPr/>
        </p:nvSpPr>
        <p:spPr>
          <a:xfrm>
            <a:off x="1382630" y="539569"/>
            <a:ext cx="441146" cy="369332"/>
          </a:xfrm>
          <a:prstGeom prst="rect">
            <a:avLst/>
          </a:prstGeom>
          <a:noFill/>
        </p:spPr>
        <p:txBody>
          <a:bodyPr wrap="none" rtlCol="0">
            <a:spAutoFit/>
          </a:bodyPr>
          <a:lstStyle/>
          <a:p>
            <a:r>
              <a:rPr lang="en-IN" dirty="0"/>
              <a:t>80</a:t>
            </a:r>
          </a:p>
        </p:txBody>
      </p:sp>
      <p:sp>
        <p:nvSpPr>
          <p:cNvPr id="33" name="TextBox 32"/>
          <p:cNvSpPr txBox="1"/>
          <p:nvPr/>
        </p:nvSpPr>
        <p:spPr>
          <a:xfrm>
            <a:off x="4866886" y="1051647"/>
            <a:ext cx="774571" cy="369332"/>
          </a:xfrm>
          <a:prstGeom prst="rect">
            <a:avLst/>
          </a:prstGeom>
          <a:noFill/>
        </p:spPr>
        <p:txBody>
          <a:bodyPr wrap="none" rtlCol="0">
            <a:spAutoFit/>
          </a:bodyPr>
          <a:lstStyle/>
          <a:p>
            <a:pPr algn="ctr"/>
            <a:r>
              <a:rPr lang="en-IN" dirty="0"/>
              <a:t>y2 (5)</a:t>
            </a:r>
          </a:p>
        </p:txBody>
      </p:sp>
      <p:sp>
        <p:nvSpPr>
          <p:cNvPr id="34" name="TextBox 33"/>
          <p:cNvSpPr txBox="1"/>
          <p:nvPr/>
        </p:nvSpPr>
        <p:spPr>
          <a:xfrm>
            <a:off x="2124185" y="3794850"/>
            <a:ext cx="774571" cy="369332"/>
          </a:xfrm>
          <a:prstGeom prst="rect">
            <a:avLst/>
          </a:prstGeom>
          <a:noFill/>
        </p:spPr>
        <p:txBody>
          <a:bodyPr wrap="none" rtlCol="0">
            <a:spAutoFit/>
          </a:bodyPr>
          <a:lstStyle/>
          <a:p>
            <a:pPr algn="ctr"/>
            <a:r>
              <a:rPr lang="en-IN" dirty="0"/>
              <a:t>x3 (4)</a:t>
            </a:r>
          </a:p>
        </p:txBody>
      </p:sp>
      <p:sp>
        <p:nvSpPr>
          <p:cNvPr id="35" name="TextBox 34"/>
          <p:cNvSpPr txBox="1"/>
          <p:nvPr/>
        </p:nvSpPr>
        <p:spPr>
          <a:xfrm>
            <a:off x="2141770" y="2420034"/>
            <a:ext cx="774571" cy="369332"/>
          </a:xfrm>
          <a:prstGeom prst="rect">
            <a:avLst/>
          </a:prstGeom>
          <a:noFill/>
        </p:spPr>
        <p:txBody>
          <a:bodyPr wrap="none" rtlCol="0">
            <a:spAutoFit/>
          </a:bodyPr>
          <a:lstStyle/>
          <a:p>
            <a:pPr algn="ctr"/>
            <a:r>
              <a:rPr lang="en-IN" dirty="0"/>
              <a:t>y1 (3)</a:t>
            </a:r>
          </a:p>
        </p:txBody>
      </p:sp>
      <p:sp>
        <p:nvSpPr>
          <p:cNvPr id="36" name="TextBox 35"/>
          <p:cNvSpPr txBox="1"/>
          <p:nvPr/>
        </p:nvSpPr>
        <p:spPr>
          <a:xfrm>
            <a:off x="2163737" y="1061106"/>
            <a:ext cx="774571" cy="369332"/>
          </a:xfrm>
          <a:prstGeom prst="rect">
            <a:avLst/>
          </a:prstGeom>
          <a:noFill/>
        </p:spPr>
        <p:txBody>
          <a:bodyPr wrap="none" rtlCol="0">
            <a:spAutoFit/>
          </a:bodyPr>
          <a:lstStyle/>
          <a:p>
            <a:pPr algn="ctr"/>
            <a:r>
              <a:rPr lang="en-IN" dirty="0"/>
              <a:t>x1 (2)</a:t>
            </a:r>
          </a:p>
        </p:txBody>
      </p:sp>
      <p:sp>
        <p:nvSpPr>
          <p:cNvPr id="37" name="TextBox 36"/>
          <p:cNvSpPr txBox="1"/>
          <p:nvPr/>
        </p:nvSpPr>
        <p:spPr>
          <a:xfrm>
            <a:off x="3511476" y="1061106"/>
            <a:ext cx="774571" cy="369332"/>
          </a:xfrm>
          <a:prstGeom prst="rect">
            <a:avLst/>
          </a:prstGeom>
          <a:noFill/>
        </p:spPr>
        <p:txBody>
          <a:bodyPr wrap="none" rtlCol="0">
            <a:spAutoFit/>
          </a:bodyPr>
          <a:lstStyle/>
          <a:p>
            <a:pPr algn="ctr"/>
            <a:r>
              <a:rPr lang="en-IN" dirty="0"/>
              <a:t>x2 (5)</a:t>
            </a:r>
          </a:p>
        </p:txBody>
      </p:sp>
      <p:sp>
        <p:nvSpPr>
          <p:cNvPr id="39" name="TextBox 38"/>
          <p:cNvSpPr txBox="1"/>
          <p:nvPr/>
        </p:nvSpPr>
        <p:spPr>
          <a:xfrm>
            <a:off x="3508592" y="3768917"/>
            <a:ext cx="774571" cy="369332"/>
          </a:xfrm>
          <a:prstGeom prst="rect">
            <a:avLst/>
          </a:prstGeom>
          <a:noFill/>
        </p:spPr>
        <p:txBody>
          <a:bodyPr wrap="none" rtlCol="0">
            <a:spAutoFit/>
          </a:bodyPr>
          <a:lstStyle/>
          <a:p>
            <a:pPr algn="ctr"/>
            <a:r>
              <a:rPr lang="en-IN" dirty="0"/>
              <a:t>x4 (8)</a:t>
            </a:r>
          </a:p>
        </p:txBody>
      </p:sp>
      <p:sp>
        <p:nvSpPr>
          <p:cNvPr id="41" name="TextBox 40"/>
          <p:cNvSpPr txBox="1"/>
          <p:nvPr/>
        </p:nvSpPr>
        <p:spPr>
          <a:xfrm>
            <a:off x="2163735" y="5177303"/>
            <a:ext cx="774571" cy="369332"/>
          </a:xfrm>
          <a:prstGeom prst="rect">
            <a:avLst/>
          </a:prstGeom>
          <a:noFill/>
        </p:spPr>
        <p:txBody>
          <a:bodyPr wrap="none" rtlCol="0">
            <a:spAutoFit/>
          </a:bodyPr>
          <a:lstStyle/>
          <a:p>
            <a:pPr algn="ctr"/>
            <a:r>
              <a:rPr lang="en-IN" dirty="0"/>
              <a:t>x5 (3)</a:t>
            </a:r>
          </a:p>
        </p:txBody>
      </p:sp>
      <p:sp>
        <p:nvSpPr>
          <p:cNvPr id="43" name="TextBox 42"/>
          <p:cNvSpPr txBox="1"/>
          <p:nvPr/>
        </p:nvSpPr>
        <p:spPr>
          <a:xfrm>
            <a:off x="4865439" y="3772545"/>
            <a:ext cx="774571" cy="369332"/>
          </a:xfrm>
          <a:prstGeom prst="rect">
            <a:avLst/>
          </a:prstGeom>
          <a:noFill/>
        </p:spPr>
        <p:txBody>
          <a:bodyPr wrap="none" rtlCol="0">
            <a:spAutoFit/>
          </a:bodyPr>
          <a:lstStyle/>
          <a:p>
            <a:pPr algn="ctr"/>
            <a:r>
              <a:rPr lang="en-IN" dirty="0"/>
              <a:t>x6 (6)</a:t>
            </a:r>
          </a:p>
        </p:txBody>
      </p:sp>
      <p:sp>
        <p:nvSpPr>
          <p:cNvPr id="45" name="TextBox 44"/>
          <p:cNvSpPr txBox="1"/>
          <p:nvPr/>
        </p:nvSpPr>
        <p:spPr>
          <a:xfrm>
            <a:off x="6249653" y="1061106"/>
            <a:ext cx="774571" cy="369332"/>
          </a:xfrm>
          <a:prstGeom prst="rect">
            <a:avLst/>
          </a:prstGeom>
          <a:noFill/>
        </p:spPr>
        <p:txBody>
          <a:bodyPr wrap="none" rtlCol="0">
            <a:spAutoFit/>
          </a:bodyPr>
          <a:lstStyle/>
          <a:p>
            <a:pPr algn="ctr"/>
            <a:r>
              <a:rPr lang="en-IN" dirty="0"/>
              <a:t>y3 (1)</a:t>
            </a:r>
          </a:p>
        </p:txBody>
      </p:sp>
      <p:sp>
        <p:nvSpPr>
          <p:cNvPr id="46" name="TextBox 45"/>
          <p:cNvSpPr txBox="1"/>
          <p:nvPr/>
        </p:nvSpPr>
        <p:spPr>
          <a:xfrm>
            <a:off x="6275136" y="2404741"/>
            <a:ext cx="774571" cy="369332"/>
          </a:xfrm>
          <a:prstGeom prst="rect">
            <a:avLst/>
          </a:prstGeom>
          <a:noFill/>
        </p:spPr>
        <p:txBody>
          <a:bodyPr wrap="none" rtlCol="0">
            <a:spAutoFit/>
          </a:bodyPr>
          <a:lstStyle/>
          <a:p>
            <a:pPr algn="ctr"/>
            <a:r>
              <a:rPr lang="en-IN" dirty="0"/>
              <a:t>y4 (4)</a:t>
            </a:r>
          </a:p>
        </p:txBody>
      </p:sp>
      <p:sp>
        <p:nvSpPr>
          <p:cNvPr id="47" name="TextBox 46"/>
          <p:cNvSpPr txBox="1"/>
          <p:nvPr/>
        </p:nvSpPr>
        <p:spPr>
          <a:xfrm>
            <a:off x="6275136" y="3794849"/>
            <a:ext cx="774571" cy="369332"/>
          </a:xfrm>
          <a:prstGeom prst="rect">
            <a:avLst/>
          </a:prstGeom>
          <a:noFill/>
        </p:spPr>
        <p:txBody>
          <a:bodyPr wrap="none" rtlCol="0">
            <a:spAutoFit/>
          </a:bodyPr>
          <a:lstStyle/>
          <a:p>
            <a:pPr algn="ctr"/>
            <a:r>
              <a:rPr lang="en-IN" dirty="0"/>
              <a:t>y5 (2)</a:t>
            </a:r>
          </a:p>
        </p:txBody>
      </p:sp>
      <p:sp>
        <p:nvSpPr>
          <p:cNvPr id="48" name="TextBox 47"/>
          <p:cNvSpPr txBox="1"/>
          <p:nvPr/>
        </p:nvSpPr>
        <p:spPr>
          <a:xfrm>
            <a:off x="6275135" y="5187579"/>
            <a:ext cx="774571" cy="369332"/>
          </a:xfrm>
          <a:prstGeom prst="rect">
            <a:avLst/>
          </a:prstGeom>
          <a:noFill/>
        </p:spPr>
        <p:txBody>
          <a:bodyPr wrap="none" rtlCol="0">
            <a:spAutoFit/>
          </a:bodyPr>
          <a:lstStyle/>
          <a:p>
            <a:pPr algn="ctr"/>
            <a:r>
              <a:rPr lang="en-IN" dirty="0"/>
              <a:t>y6 (7)</a:t>
            </a:r>
          </a:p>
        </p:txBody>
      </p:sp>
      <p:sp>
        <p:nvSpPr>
          <p:cNvPr id="4" name="5-Point Star 3"/>
          <p:cNvSpPr/>
          <p:nvPr/>
        </p:nvSpPr>
        <p:spPr>
          <a:xfrm flipH="1">
            <a:off x="2415520" y="1302391"/>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7" name="5-Point Star 56"/>
          <p:cNvSpPr/>
          <p:nvPr/>
        </p:nvSpPr>
        <p:spPr>
          <a:xfrm flipH="1">
            <a:off x="3798578" y="1302391"/>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5-Point Star 57"/>
          <p:cNvSpPr/>
          <p:nvPr/>
        </p:nvSpPr>
        <p:spPr>
          <a:xfrm flipH="1">
            <a:off x="2423723" y="4057432"/>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8" name="5-Point Star 67"/>
          <p:cNvSpPr/>
          <p:nvPr/>
        </p:nvSpPr>
        <p:spPr>
          <a:xfrm flipH="1">
            <a:off x="3798578" y="4057432"/>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9" name="5-Point Star 68"/>
          <p:cNvSpPr/>
          <p:nvPr/>
        </p:nvSpPr>
        <p:spPr>
          <a:xfrm flipH="1">
            <a:off x="2436401" y="5424009"/>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0" name="5-Point Star 69"/>
          <p:cNvSpPr/>
          <p:nvPr/>
        </p:nvSpPr>
        <p:spPr>
          <a:xfrm flipH="1">
            <a:off x="5164412" y="4044619"/>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5"/>
          <p:cNvSpPr/>
          <p:nvPr/>
        </p:nvSpPr>
        <p:spPr>
          <a:xfrm>
            <a:off x="5164412" y="1372671"/>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1" name="Rectangle 70"/>
          <p:cNvSpPr/>
          <p:nvPr/>
        </p:nvSpPr>
        <p:spPr>
          <a:xfrm>
            <a:off x="6546060" y="1373982"/>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2" name="Rectangle 71"/>
          <p:cNvSpPr/>
          <p:nvPr/>
        </p:nvSpPr>
        <p:spPr>
          <a:xfrm>
            <a:off x="2411434" y="2753361"/>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3" name="Rectangle 72"/>
          <p:cNvSpPr/>
          <p:nvPr/>
        </p:nvSpPr>
        <p:spPr>
          <a:xfrm>
            <a:off x="6545690" y="2733076"/>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4" name="Rectangle 73"/>
          <p:cNvSpPr/>
          <p:nvPr/>
        </p:nvSpPr>
        <p:spPr>
          <a:xfrm>
            <a:off x="6545690" y="4133914"/>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5" name="Rectangle 74"/>
          <p:cNvSpPr/>
          <p:nvPr/>
        </p:nvSpPr>
        <p:spPr>
          <a:xfrm>
            <a:off x="6545689" y="5488977"/>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 name="Donut 6"/>
          <p:cNvSpPr/>
          <p:nvPr/>
        </p:nvSpPr>
        <p:spPr>
          <a:xfrm>
            <a:off x="3120013" y="4710779"/>
            <a:ext cx="190918" cy="184666"/>
          </a:xfrm>
          <a:prstGeom prst="don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6" name="Donut 75"/>
          <p:cNvSpPr/>
          <p:nvPr/>
        </p:nvSpPr>
        <p:spPr>
          <a:xfrm>
            <a:off x="3109965" y="1967579"/>
            <a:ext cx="190918" cy="184666"/>
          </a:xfrm>
          <a:prstGeom prst="don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7" name="Donut 76"/>
          <p:cNvSpPr/>
          <p:nvPr/>
        </p:nvSpPr>
        <p:spPr>
          <a:xfrm>
            <a:off x="5853166" y="1957534"/>
            <a:ext cx="190918" cy="184666"/>
          </a:xfrm>
          <a:prstGeom prst="don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8" name="Donut 77"/>
          <p:cNvSpPr/>
          <p:nvPr/>
        </p:nvSpPr>
        <p:spPr>
          <a:xfrm>
            <a:off x="5843117" y="4700734"/>
            <a:ext cx="190918" cy="184666"/>
          </a:xfrm>
          <a:prstGeom prst="don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9" name="TextBox 8"/>
          <p:cNvSpPr txBox="1"/>
          <p:nvPr/>
        </p:nvSpPr>
        <p:spPr>
          <a:xfrm>
            <a:off x="3425997" y="4803112"/>
            <a:ext cx="184731" cy="369332"/>
          </a:xfrm>
          <a:prstGeom prst="rect">
            <a:avLst/>
          </a:prstGeom>
          <a:noFill/>
        </p:spPr>
        <p:txBody>
          <a:bodyPr wrap="none" rtlCol="0">
            <a:spAutoFit/>
          </a:bodyPr>
          <a:lstStyle/>
          <a:p>
            <a:endParaRPr lang="en-IN" dirty="0"/>
          </a:p>
        </p:txBody>
      </p:sp>
      <p:sp>
        <p:nvSpPr>
          <p:cNvPr id="13" name="TextBox 12"/>
          <p:cNvSpPr txBox="1"/>
          <p:nvPr/>
        </p:nvSpPr>
        <p:spPr>
          <a:xfrm>
            <a:off x="3440579" y="4618446"/>
            <a:ext cx="982577" cy="369332"/>
          </a:xfrm>
          <a:prstGeom prst="rect">
            <a:avLst/>
          </a:prstGeom>
          <a:noFill/>
        </p:spPr>
        <p:txBody>
          <a:bodyPr wrap="none" rtlCol="0">
            <a:spAutoFit/>
          </a:bodyPr>
          <a:lstStyle/>
          <a:p>
            <a:r>
              <a:rPr lang="en-IN" i="1" dirty="0">
                <a:latin typeface="Calibri" panose="020F0502020204030204" pitchFamily="34" charset="0"/>
                <a:cs typeface="Calibri" panose="020F0502020204030204" pitchFamily="34" charset="0"/>
              </a:rPr>
              <a:t>feature1</a:t>
            </a:r>
          </a:p>
        </p:txBody>
      </p:sp>
      <p:sp>
        <p:nvSpPr>
          <p:cNvPr id="79" name="TextBox 78"/>
          <p:cNvSpPr txBox="1"/>
          <p:nvPr/>
        </p:nvSpPr>
        <p:spPr>
          <a:xfrm>
            <a:off x="3442460" y="1856597"/>
            <a:ext cx="982577" cy="369332"/>
          </a:xfrm>
          <a:prstGeom prst="rect">
            <a:avLst/>
          </a:prstGeom>
          <a:noFill/>
        </p:spPr>
        <p:txBody>
          <a:bodyPr wrap="none" rtlCol="0">
            <a:spAutoFit/>
          </a:bodyPr>
          <a:lstStyle/>
          <a:p>
            <a:r>
              <a:rPr lang="en-IN" i="1" dirty="0">
                <a:latin typeface="Calibri" panose="020F0502020204030204" pitchFamily="34" charset="0"/>
                <a:cs typeface="Calibri" panose="020F0502020204030204" pitchFamily="34" charset="0"/>
              </a:rPr>
              <a:t>feature2</a:t>
            </a:r>
          </a:p>
        </p:txBody>
      </p:sp>
      <p:sp>
        <p:nvSpPr>
          <p:cNvPr id="80" name="TextBox 79"/>
          <p:cNvSpPr txBox="1"/>
          <p:nvPr/>
        </p:nvSpPr>
        <p:spPr>
          <a:xfrm>
            <a:off x="6154616" y="4590954"/>
            <a:ext cx="982577" cy="369332"/>
          </a:xfrm>
          <a:prstGeom prst="rect">
            <a:avLst/>
          </a:prstGeom>
          <a:noFill/>
        </p:spPr>
        <p:txBody>
          <a:bodyPr wrap="none" rtlCol="0">
            <a:spAutoFit/>
          </a:bodyPr>
          <a:lstStyle/>
          <a:p>
            <a:r>
              <a:rPr lang="en-IN" i="1" dirty="0">
                <a:latin typeface="Calibri" panose="020F0502020204030204" pitchFamily="34" charset="0"/>
                <a:cs typeface="Calibri" panose="020F0502020204030204" pitchFamily="34" charset="0"/>
              </a:rPr>
              <a:t>feature3</a:t>
            </a:r>
          </a:p>
        </p:txBody>
      </p:sp>
      <p:sp>
        <p:nvSpPr>
          <p:cNvPr id="81" name="TextBox 80"/>
          <p:cNvSpPr txBox="1"/>
          <p:nvPr/>
        </p:nvSpPr>
        <p:spPr>
          <a:xfrm>
            <a:off x="6191701" y="1865122"/>
            <a:ext cx="982577" cy="369332"/>
          </a:xfrm>
          <a:prstGeom prst="rect">
            <a:avLst/>
          </a:prstGeom>
          <a:noFill/>
        </p:spPr>
        <p:txBody>
          <a:bodyPr wrap="none" rtlCol="0">
            <a:spAutoFit/>
          </a:bodyPr>
          <a:lstStyle/>
          <a:p>
            <a:r>
              <a:rPr lang="en-IN" i="1" dirty="0">
                <a:latin typeface="Calibri" panose="020F0502020204030204" pitchFamily="34" charset="0"/>
                <a:cs typeface="Calibri" panose="020F0502020204030204" pitchFamily="34" charset="0"/>
              </a:rPr>
              <a:t>feature4</a:t>
            </a:r>
          </a:p>
        </p:txBody>
      </p:sp>
      <p:sp>
        <p:nvSpPr>
          <p:cNvPr id="2" name="Slide Number Placeholder 1"/>
          <p:cNvSpPr>
            <a:spLocks noGrp="1"/>
          </p:cNvSpPr>
          <p:nvPr>
            <p:ph type="sldNum" sz="quarter" idx="12"/>
          </p:nvPr>
        </p:nvSpPr>
        <p:spPr/>
        <p:txBody>
          <a:bodyPr/>
          <a:lstStyle/>
          <a:p>
            <a:fld id="{E31375A4-56A4-47D6-9801-1991572033F7}" type="slidenum">
              <a:rPr lang="en-US" smtClean="0"/>
              <a:pPr/>
              <a:t>32</a:t>
            </a:fld>
            <a:endParaRPr lang="en-US"/>
          </a:p>
        </p:txBody>
      </p:sp>
    </p:spTree>
    <p:extLst>
      <p:ext uri="{BB962C8B-B14F-4D97-AF65-F5344CB8AC3E}">
        <p14:creationId xmlns:p14="http://schemas.microsoft.com/office/powerpoint/2010/main" val="2849351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799" y="683289"/>
            <a:ext cx="5496449" cy="54863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cxnSp>
        <p:nvCxnSpPr>
          <p:cNvPr id="5" name="Straight Connector 4"/>
          <p:cNvCxnSpPr>
            <a:stCxn id="3" idx="0"/>
            <a:endCxn id="3" idx="2"/>
          </p:cNvCxnSpPr>
          <p:nvPr/>
        </p:nvCxnSpPr>
        <p:spPr>
          <a:xfrm>
            <a:off x="4577024" y="683289"/>
            <a:ext cx="0" cy="5486399"/>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a:stCxn id="3" idx="3"/>
            <a:endCxn id="3" idx="1"/>
          </p:cNvCxnSpPr>
          <p:nvPr/>
        </p:nvCxnSpPr>
        <p:spPr>
          <a:xfrm flipH="1">
            <a:off x="1828799" y="3426489"/>
            <a:ext cx="5496449"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flipH="1">
            <a:off x="3205424" y="683289"/>
            <a:ext cx="10049" cy="54863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a:off x="5938577" y="683289"/>
            <a:ext cx="20096" cy="54863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H="1" flipV="1">
            <a:off x="1828799" y="2049864"/>
            <a:ext cx="5491426" cy="1004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H="1" flipV="1">
            <a:off x="1828799" y="4793067"/>
            <a:ext cx="5491426" cy="1004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p:cNvSpPr txBox="1"/>
          <p:nvPr/>
        </p:nvSpPr>
        <p:spPr>
          <a:xfrm>
            <a:off x="1499221" y="6142783"/>
            <a:ext cx="659155" cy="369332"/>
          </a:xfrm>
          <a:prstGeom prst="rect">
            <a:avLst/>
          </a:prstGeom>
          <a:noFill/>
        </p:spPr>
        <p:txBody>
          <a:bodyPr wrap="none" rtlCol="0">
            <a:spAutoFit/>
          </a:bodyPr>
          <a:lstStyle/>
          <a:p>
            <a:r>
              <a:rPr lang="en-IN" dirty="0"/>
              <a:t>(0,0)</a:t>
            </a:r>
          </a:p>
        </p:txBody>
      </p:sp>
      <p:sp>
        <p:nvSpPr>
          <p:cNvPr id="24" name="TextBox 23"/>
          <p:cNvSpPr txBox="1"/>
          <p:nvPr/>
        </p:nvSpPr>
        <p:spPr>
          <a:xfrm>
            <a:off x="7208360" y="340862"/>
            <a:ext cx="915635" cy="369332"/>
          </a:xfrm>
          <a:prstGeom prst="rect">
            <a:avLst/>
          </a:prstGeom>
          <a:noFill/>
        </p:spPr>
        <p:txBody>
          <a:bodyPr wrap="none" rtlCol="0">
            <a:spAutoFit/>
          </a:bodyPr>
          <a:lstStyle/>
          <a:p>
            <a:r>
              <a:rPr lang="en-IN" dirty="0"/>
              <a:t>(80,80)</a:t>
            </a:r>
          </a:p>
        </p:txBody>
      </p:sp>
      <p:sp>
        <p:nvSpPr>
          <p:cNvPr id="25" name="TextBox 24"/>
          <p:cNvSpPr txBox="1"/>
          <p:nvPr/>
        </p:nvSpPr>
        <p:spPr>
          <a:xfrm>
            <a:off x="2984851" y="6156236"/>
            <a:ext cx="441146" cy="369332"/>
          </a:xfrm>
          <a:prstGeom prst="rect">
            <a:avLst/>
          </a:prstGeom>
          <a:noFill/>
        </p:spPr>
        <p:txBody>
          <a:bodyPr wrap="none" rtlCol="0">
            <a:spAutoFit/>
          </a:bodyPr>
          <a:lstStyle/>
          <a:p>
            <a:r>
              <a:rPr lang="en-IN" dirty="0"/>
              <a:t>20</a:t>
            </a:r>
          </a:p>
        </p:txBody>
      </p:sp>
      <p:sp>
        <p:nvSpPr>
          <p:cNvPr id="26" name="TextBox 25"/>
          <p:cNvSpPr txBox="1"/>
          <p:nvPr/>
        </p:nvSpPr>
        <p:spPr>
          <a:xfrm>
            <a:off x="1382630" y="4618446"/>
            <a:ext cx="441146" cy="369332"/>
          </a:xfrm>
          <a:prstGeom prst="rect">
            <a:avLst/>
          </a:prstGeom>
          <a:noFill/>
        </p:spPr>
        <p:txBody>
          <a:bodyPr wrap="none" rtlCol="0">
            <a:spAutoFit/>
          </a:bodyPr>
          <a:lstStyle/>
          <a:p>
            <a:r>
              <a:rPr lang="en-IN" dirty="0"/>
              <a:t>20</a:t>
            </a:r>
          </a:p>
        </p:txBody>
      </p:sp>
      <p:sp>
        <p:nvSpPr>
          <p:cNvPr id="27" name="TextBox 26"/>
          <p:cNvSpPr txBox="1"/>
          <p:nvPr/>
        </p:nvSpPr>
        <p:spPr>
          <a:xfrm>
            <a:off x="4315767" y="6156236"/>
            <a:ext cx="441146" cy="369332"/>
          </a:xfrm>
          <a:prstGeom prst="rect">
            <a:avLst/>
          </a:prstGeom>
          <a:noFill/>
        </p:spPr>
        <p:txBody>
          <a:bodyPr wrap="none" rtlCol="0">
            <a:spAutoFit/>
          </a:bodyPr>
          <a:lstStyle/>
          <a:p>
            <a:r>
              <a:rPr lang="en-IN" dirty="0"/>
              <a:t>40</a:t>
            </a:r>
          </a:p>
        </p:txBody>
      </p:sp>
      <p:sp>
        <p:nvSpPr>
          <p:cNvPr id="28" name="TextBox 27"/>
          <p:cNvSpPr txBox="1"/>
          <p:nvPr/>
        </p:nvSpPr>
        <p:spPr>
          <a:xfrm>
            <a:off x="5718003" y="6142783"/>
            <a:ext cx="441146" cy="369332"/>
          </a:xfrm>
          <a:prstGeom prst="rect">
            <a:avLst/>
          </a:prstGeom>
          <a:noFill/>
        </p:spPr>
        <p:txBody>
          <a:bodyPr wrap="none" rtlCol="0">
            <a:spAutoFit/>
          </a:bodyPr>
          <a:lstStyle/>
          <a:p>
            <a:r>
              <a:rPr lang="en-IN" dirty="0"/>
              <a:t>60</a:t>
            </a:r>
          </a:p>
        </p:txBody>
      </p:sp>
      <p:sp>
        <p:nvSpPr>
          <p:cNvPr id="29" name="TextBox 28"/>
          <p:cNvSpPr txBox="1"/>
          <p:nvPr/>
        </p:nvSpPr>
        <p:spPr>
          <a:xfrm>
            <a:off x="7120239" y="6152242"/>
            <a:ext cx="441146" cy="369332"/>
          </a:xfrm>
          <a:prstGeom prst="rect">
            <a:avLst/>
          </a:prstGeom>
          <a:noFill/>
        </p:spPr>
        <p:txBody>
          <a:bodyPr wrap="none" rtlCol="0">
            <a:spAutoFit/>
          </a:bodyPr>
          <a:lstStyle/>
          <a:p>
            <a:r>
              <a:rPr lang="en-IN" dirty="0"/>
              <a:t>80</a:t>
            </a:r>
          </a:p>
        </p:txBody>
      </p:sp>
      <p:sp>
        <p:nvSpPr>
          <p:cNvPr id="30" name="TextBox 29"/>
          <p:cNvSpPr txBox="1"/>
          <p:nvPr/>
        </p:nvSpPr>
        <p:spPr>
          <a:xfrm>
            <a:off x="1445678" y="3255277"/>
            <a:ext cx="441146" cy="369332"/>
          </a:xfrm>
          <a:prstGeom prst="rect">
            <a:avLst/>
          </a:prstGeom>
          <a:noFill/>
        </p:spPr>
        <p:txBody>
          <a:bodyPr wrap="none" rtlCol="0">
            <a:spAutoFit/>
          </a:bodyPr>
          <a:lstStyle/>
          <a:p>
            <a:r>
              <a:rPr lang="en-IN" dirty="0"/>
              <a:t>40</a:t>
            </a:r>
          </a:p>
        </p:txBody>
      </p:sp>
      <p:sp>
        <p:nvSpPr>
          <p:cNvPr id="31" name="TextBox 30"/>
          <p:cNvSpPr txBox="1"/>
          <p:nvPr/>
        </p:nvSpPr>
        <p:spPr>
          <a:xfrm>
            <a:off x="1435630" y="1888699"/>
            <a:ext cx="441146" cy="369332"/>
          </a:xfrm>
          <a:prstGeom prst="rect">
            <a:avLst/>
          </a:prstGeom>
          <a:noFill/>
        </p:spPr>
        <p:txBody>
          <a:bodyPr wrap="none" rtlCol="0">
            <a:spAutoFit/>
          </a:bodyPr>
          <a:lstStyle/>
          <a:p>
            <a:r>
              <a:rPr lang="en-IN" dirty="0"/>
              <a:t>60</a:t>
            </a:r>
          </a:p>
        </p:txBody>
      </p:sp>
      <p:sp>
        <p:nvSpPr>
          <p:cNvPr id="32" name="TextBox 31"/>
          <p:cNvSpPr txBox="1"/>
          <p:nvPr/>
        </p:nvSpPr>
        <p:spPr>
          <a:xfrm>
            <a:off x="1382630" y="539569"/>
            <a:ext cx="441146" cy="369332"/>
          </a:xfrm>
          <a:prstGeom prst="rect">
            <a:avLst/>
          </a:prstGeom>
          <a:noFill/>
        </p:spPr>
        <p:txBody>
          <a:bodyPr wrap="none" rtlCol="0">
            <a:spAutoFit/>
          </a:bodyPr>
          <a:lstStyle/>
          <a:p>
            <a:r>
              <a:rPr lang="en-IN" dirty="0"/>
              <a:t>80</a:t>
            </a:r>
          </a:p>
        </p:txBody>
      </p:sp>
      <p:sp>
        <p:nvSpPr>
          <p:cNvPr id="33" name="TextBox 32"/>
          <p:cNvSpPr txBox="1"/>
          <p:nvPr/>
        </p:nvSpPr>
        <p:spPr>
          <a:xfrm>
            <a:off x="4866886" y="1051647"/>
            <a:ext cx="774571" cy="369332"/>
          </a:xfrm>
          <a:prstGeom prst="rect">
            <a:avLst/>
          </a:prstGeom>
          <a:noFill/>
        </p:spPr>
        <p:txBody>
          <a:bodyPr wrap="none" rtlCol="0">
            <a:spAutoFit/>
          </a:bodyPr>
          <a:lstStyle/>
          <a:p>
            <a:pPr algn="ctr"/>
            <a:r>
              <a:rPr lang="en-IN" dirty="0"/>
              <a:t>y2 (5)</a:t>
            </a:r>
          </a:p>
        </p:txBody>
      </p:sp>
      <p:sp>
        <p:nvSpPr>
          <p:cNvPr id="34" name="TextBox 33"/>
          <p:cNvSpPr txBox="1"/>
          <p:nvPr/>
        </p:nvSpPr>
        <p:spPr>
          <a:xfrm>
            <a:off x="2124185" y="3794850"/>
            <a:ext cx="774571" cy="369332"/>
          </a:xfrm>
          <a:prstGeom prst="rect">
            <a:avLst/>
          </a:prstGeom>
          <a:noFill/>
        </p:spPr>
        <p:txBody>
          <a:bodyPr wrap="none" rtlCol="0">
            <a:spAutoFit/>
          </a:bodyPr>
          <a:lstStyle/>
          <a:p>
            <a:pPr algn="ctr"/>
            <a:r>
              <a:rPr lang="en-IN" dirty="0"/>
              <a:t>x3 (4)</a:t>
            </a:r>
          </a:p>
        </p:txBody>
      </p:sp>
      <p:sp>
        <p:nvSpPr>
          <p:cNvPr id="35" name="TextBox 34"/>
          <p:cNvSpPr txBox="1"/>
          <p:nvPr/>
        </p:nvSpPr>
        <p:spPr>
          <a:xfrm>
            <a:off x="2141770" y="2420034"/>
            <a:ext cx="774571" cy="369332"/>
          </a:xfrm>
          <a:prstGeom prst="rect">
            <a:avLst/>
          </a:prstGeom>
          <a:noFill/>
        </p:spPr>
        <p:txBody>
          <a:bodyPr wrap="none" rtlCol="0">
            <a:spAutoFit/>
          </a:bodyPr>
          <a:lstStyle/>
          <a:p>
            <a:pPr algn="ctr"/>
            <a:r>
              <a:rPr lang="en-IN" dirty="0"/>
              <a:t>y1 (3)</a:t>
            </a:r>
          </a:p>
        </p:txBody>
      </p:sp>
      <p:sp>
        <p:nvSpPr>
          <p:cNvPr id="36" name="TextBox 35"/>
          <p:cNvSpPr txBox="1"/>
          <p:nvPr/>
        </p:nvSpPr>
        <p:spPr>
          <a:xfrm>
            <a:off x="2163737" y="1061106"/>
            <a:ext cx="774571" cy="369332"/>
          </a:xfrm>
          <a:prstGeom prst="rect">
            <a:avLst/>
          </a:prstGeom>
          <a:noFill/>
        </p:spPr>
        <p:txBody>
          <a:bodyPr wrap="none" rtlCol="0">
            <a:spAutoFit/>
          </a:bodyPr>
          <a:lstStyle/>
          <a:p>
            <a:pPr algn="ctr"/>
            <a:r>
              <a:rPr lang="en-IN" dirty="0"/>
              <a:t>x1 (2)</a:t>
            </a:r>
          </a:p>
        </p:txBody>
      </p:sp>
      <p:sp>
        <p:nvSpPr>
          <p:cNvPr id="37" name="TextBox 36"/>
          <p:cNvSpPr txBox="1"/>
          <p:nvPr/>
        </p:nvSpPr>
        <p:spPr>
          <a:xfrm>
            <a:off x="3511476" y="1061106"/>
            <a:ext cx="774571" cy="369332"/>
          </a:xfrm>
          <a:prstGeom prst="rect">
            <a:avLst/>
          </a:prstGeom>
          <a:noFill/>
        </p:spPr>
        <p:txBody>
          <a:bodyPr wrap="none" rtlCol="0">
            <a:spAutoFit/>
          </a:bodyPr>
          <a:lstStyle/>
          <a:p>
            <a:pPr algn="ctr"/>
            <a:r>
              <a:rPr lang="en-IN" dirty="0"/>
              <a:t>x2 (5)</a:t>
            </a:r>
          </a:p>
        </p:txBody>
      </p:sp>
      <p:sp>
        <p:nvSpPr>
          <p:cNvPr id="39" name="TextBox 38"/>
          <p:cNvSpPr txBox="1"/>
          <p:nvPr/>
        </p:nvSpPr>
        <p:spPr>
          <a:xfrm>
            <a:off x="3508592" y="3768917"/>
            <a:ext cx="774571" cy="369332"/>
          </a:xfrm>
          <a:prstGeom prst="rect">
            <a:avLst/>
          </a:prstGeom>
          <a:noFill/>
        </p:spPr>
        <p:txBody>
          <a:bodyPr wrap="none" rtlCol="0">
            <a:spAutoFit/>
          </a:bodyPr>
          <a:lstStyle/>
          <a:p>
            <a:pPr algn="ctr"/>
            <a:r>
              <a:rPr lang="en-IN" dirty="0"/>
              <a:t>x4 (8)</a:t>
            </a:r>
          </a:p>
        </p:txBody>
      </p:sp>
      <p:sp>
        <p:nvSpPr>
          <p:cNvPr id="41" name="TextBox 40"/>
          <p:cNvSpPr txBox="1"/>
          <p:nvPr/>
        </p:nvSpPr>
        <p:spPr>
          <a:xfrm>
            <a:off x="2163735" y="5177303"/>
            <a:ext cx="774571" cy="369332"/>
          </a:xfrm>
          <a:prstGeom prst="rect">
            <a:avLst/>
          </a:prstGeom>
          <a:noFill/>
        </p:spPr>
        <p:txBody>
          <a:bodyPr wrap="none" rtlCol="0">
            <a:spAutoFit/>
          </a:bodyPr>
          <a:lstStyle/>
          <a:p>
            <a:pPr algn="ctr"/>
            <a:r>
              <a:rPr lang="en-IN" dirty="0"/>
              <a:t>x5 (3)</a:t>
            </a:r>
          </a:p>
        </p:txBody>
      </p:sp>
      <p:sp>
        <p:nvSpPr>
          <p:cNvPr id="43" name="TextBox 42"/>
          <p:cNvSpPr txBox="1"/>
          <p:nvPr/>
        </p:nvSpPr>
        <p:spPr>
          <a:xfrm>
            <a:off x="4865439" y="3772545"/>
            <a:ext cx="774571" cy="369332"/>
          </a:xfrm>
          <a:prstGeom prst="rect">
            <a:avLst/>
          </a:prstGeom>
          <a:noFill/>
        </p:spPr>
        <p:txBody>
          <a:bodyPr wrap="none" rtlCol="0">
            <a:spAutoFit/>
          </a:bodyPr>
          <a:lstStyle/>
          <a:p>
            <a:pPr algn="ctr"/>
            <a:r>
              <a:rPr lang="en-IN" dirty="0"/>
              <a:t>x6 (6)</a:t>
            </a:r>
          </a:p>
        </p:txBody>
      </p:sp>
      <p:sp>
        <p:nvSpPr>
          <p:cNvPr id="45" name="TextBox 44"/>
          <p:cNvSpPr txBox="1"/>
          <p:nvPr/>
        </p:nvSpPr>
        <p:spPr>
          <a:xfrm>
            <a:off x="6249653" y="1061106"/>
            <a:ext cx="774571" cy="369332"/>
          </a:xfrm>
          <a:prstGeom prst="rect">
            <a:avLst/>
          </a:prstGeom>
          <a:noFill/>
        </p:spPr>
        <p:txBody>
          <a:bodyPr wrap="none" rtlCol="0">
            <a:spAutoFit/>
          </a:bodyPr>
          <a:lstStyle/>
          <a:p>
            <a:pPr algn="ctr"/>
            <a:r>
              <a:rPr lang="en-IN" dirty="0"/>
              <a:t>y3 (1)</a:t>
            </a:r>
          </a:p>
        </p:txBody>
      </p:sp>
      <p:sp>
        <p:nvSpPr>
          <p:cNvPr id="46" name="TextBox 45"/>
          <p:cNvSpPr txBox="1"/>
          <p:nvPr/>
        </p:nvSpPr>
        <p:spPr>
          <a:xfrm>
            <a:off x="6275136" y="2404741"/>
            <a:ext cx="774571" cy="369332"/>
          </a:xfrm>
          <a:prstGeom prst="rect">
            <a:avLst/>
          </a:prstGeom>
          <a:noFill/>
        </p:spPr>
        <p:txBody>
          <a:bodyPr wrap="none" rtlCol="0">
            <a:spAutoFit/>
          </a:bodyPr>
          <a:lstStyle/>
          <a:p>
            <a:pPr algn="ctr"/>
            <a:r>
              <a:rPr lang="en-IN" dirty="0"/>
              <a:t>y4 (4)</a:t>
            </a:r>
          </a:p>
        </p:txBody>
      </p:sp>
      <p:sp>
        <p:nvSpPr>
          <p:cNvPr id="47" name="TextBox 46"/>
          <p:cNvSpPr txBox="1"/>
          <p:nvPr/>
        </p:nvSpPr>
        <p:spPr>
          <a:xfrm>
            <a:off x="6275136" y="3794849"/>
            <a:ext cx="774571" cy="369332"/>
          </a:xfrm>
          <a:prstGeom prst="rect">
            <a:avLst/>
          </a:prstGeom>
          <a:noFill/>
        </p:spPr>
        <p:txBody>
          <a:bodyPr wrap="none" rtlCol="0">
            <a:spAutoFit/>
          </a:bodyPr>
          <a:lstStyle/>
          <a:p>
            <a:pPr algn="ctr"/>
            <a:r>
              <a:rPr lang="en-IN" dirty="0"/>
              <a:t>y5 (2)</a:t>
            </a:r>
          </a:p>
        </p:txBody>
      </p:sp>
      <p:sp>
        <p:nvSpPr>
          <p:cNvPr id="48" name="TextBox 47"/>
          <p:cNvSpPr txBox="1"/>
          <p:nvPr/>
        </p:nvSpPr>
        <p:spPr>
          <a:xfrm>
            <a:off x="6275135" y="5187579"/>
            <a:ext cx="774571" cy="369332"/>
          </a:xfrm>
          <a:prstGeom prst="rect">
            <a:avLst/>
          </a:prstGeom>
          <a:noFill/>
        </p:spPr>
        <p:txBody>
          <a:bodyPr wrap="none" rtlCol="0">
            <a:spAutoFit/>
          </a:bodyPr>
          <a:lstStyle/>
          <a:p>
            <a:pPr algn="ctr"/>
            <a:r>
              <a:rPr lang="en-IN" dirty="0"/>
              <a:t>y6 (7)</a:t>
            </a:r>
          </a:p>
        </p:txBody>
      </p:sp>
      <p:sp>
        <p:nvSpPr>
          <p:cNvPr id="4" name="5-Point Star 3"/>
          <p:cNvSpPr/>
          <p:nvPr/>
        </p:nvSpPr>
        <p:spPr>
          <a:xfrm flipH="1">
            <a:off x="2415520" y="1302391"/>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7" name="5-Point Star 56"/>
          <p:cNvSpPr/>
          <p:nvPr/>
        </p:nvSpPr>
        <p:spPr>
          <a:xfrm flipH="1">
            <a:off x="3798578" y="1302391"/>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5-Point Star 57"/>
          <p:cNvSpPr/>
          <p:nvPr/>
        </p:nvSpPr>
        <p:spPr>
          <a:xfrm flipH="1">
            <a:off x="2423723" y="4057432"/>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8" name="5-Point Star 67"/>
          <p:cNvSpPr/>
          <p:nvPr/>
        </p:nvSpPr>
        <p:spPr>
          <a:xfrm flipH="1">
            <a:off x="3798578" y="4057432"/>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9" name="5-Point Star 68"/>
          <p:cNvSpPr/>
          <p:nvPr/>
        </p:nvSpPr>
        <p:spPr>
          <a:xfrm flipH="1">
            <a:off x="2436401" y="5424009"/>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0" name="5-Point Star 69"/>
          <p:cNvSpPr/>
          <p:nvPr/>
        </p:nvSpPr>
        <p:spPr>
          <a:xfrm flipH="1">
            <a:off x="5164412" y="4044619"/>
            <a:ext cx="186778" cy="185309"/>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5"/>
          <p:cNvSpPr/>
          <p:nvPr/>
        </p:nvSpPr>
        <p:spPr>
          <a:xfrm>
            <a:off x="5164412" y="1372671"/>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1" name="Rectangle 70"/>
          <p:cNvSpPr/>
          <p:nvPr/>
        </p:nvSpPr>
        <p:spPr>
          <a:xfrm>
            <a:off x="6546060" y="1373982"/>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2" name="Rectangle 71"/>
          <p:cNvSpPr/>
          <p:nvPr/>
        </p:nvSpPr>
        <p:spPr>
          <a:xfrm>
            <a:off x="2411434" y="2753361"/>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3" name="Rectangle 72"/>
          <p:cNvSpPr/>
          <p:nvPr/>
        </p:nvSpPr>
        <p:spPr>
          <a:xfrm>
            <a:off x="6545690" y="2733076"/>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4" name="Rectangle 73"/>
          <p:cNvSpPr/>
          <p:nvPr/>
        </p:nvSpPr>
        <p:spPr>
          <a:xfrm>
            <a:off x="6545690" y="4133914"/>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5" name="Rectangle 74"/>
          <p:cNvSpPr/>
          <p:nvPr/>
        </p:nvSpPr>
        <p:spPr>
          <a:xfrm>
            <a:off x="6545689" y="5488977"/>
            <a:ext cx="182495" cy="1920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7" name="Donut 6"/>
          <p:cNvSpPr/>
          <p:nvPr/>
        </p:nvSpPr>
        <p:spPr>
          <a:xfrm>
            <a:off x="3120013" y="4710779"/>
            <a:ext cx="190918" cy="184666"/>
          </a:xfrm>
          <a:prstGeom prst="don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6" name="Donut 75"/>
          <p:cNvSpPr/>
          <p:nvPr/>
        </p:nvSpPr>
        <p:spPr>
          <a:xfrm>
            <a:off x="3109965" y="1967579"/>
            <a:ext cx="190918" cy="184666"/>
          </a:xfrm>
          <a:prstGeom prst="don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7" name="Donut 76"/>
          <p:cNvSpPr/>
          <p:nvPr/>
        </p:nvSpPr>
        <p:spPr>
          <a:xfrm>
            <a:off x="5853166" y="1957534"/>
            <a:ext cx="190918" cy="184666"/>
          </a:xfrm>
          <a:prstGeom prst="don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8" name="Donut 77"/>
          <p:cNvSpPr/>
          <p:nvPr/>
        </p:nvSpPr>
        <p:spPr>
          <a:xfrm>
            <a:off x="5843117" y="4700734"/>
            <a:ext cx="190918" cy="184666"/>
          </a:xfrm>
          <a:prstGeom prst="don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9" name="TextBox 8"/>
          <p:cNvSpPr txBox="1"/>
          <p:nvPr/>
        </p:nvSpPr>
        <p:spPr>
          <a:xfrm>
            <a:off x="3425997" y="4803112"/>
            <a:ext cx="184731" cy="369332"/>
          </a:xfrm>
          <a:prstGeom prst="rect">
            <a:avLst/>
          </a:prstGeom>
          <a:noFill/>
        </p:spPr>
        <p:txBody>
          <a:bodyPr wrap="none" rtlCol="0">
            <a:spAutoFit/>
          </a:bodyPr>
          <a:lstStyle/>
          <a:p>
            <a:endParaRPr lang="en-IN" dirty="0"/>
          </a:p>
        </p:txBody>
      </p:sp>
      <p:sp>
        <p:nvSpPr>
          <p:cNvPr id="13" name="TextBox 12"/>
          <p:cNvSpPr txBox="1"/>
          <p:nvPr/>
        </p:nvSpPr>
        <p:spPr>
          <a:xfrm>
            <a:off x="3440579" y="4618446"/>
            <a:ext cx="982577" cy="369332"/>
          </a:xfrm>
          <a:prstGeom prst="rect">
            <a:avLst/>
          </a:prstGeom>
          <a:noFill/>
        </p:spPr>
        <p:txBody>
          <a:bodyPr wrap="none" rtlCol="0">
            <a:spAutoFit/>
          </a:bodyPr>
          <a:lstStyle/>
          <a:p>
            <a:r>
              <a:rPr lang="en-IN" i="1" dirty="0">
                <a:latin typeface="Calibri" panose="020F0502020204030204" pitchFamily="34" charset="0"/>
                <a:cs typeface="Calibri" panose="020F0502020204030204" pitchFamily="34" charset="0"/>
              </a:rPr>
              <a:t>feature1</a:t>
            </a:r>
          </a:p>
        </p:txBody>
      </p:sp>
      <p:sp>
        <p:nvSpPr>
          <p:cNvPr id="79" name="TextBox 78"/>
          <p:cNvSpPr txBox="1"/>
          <p:nvPr/>
        </p:nvSpPr>
        <p:spPr>
          <a:xfrm>
            <a:off x="3442460" y="1856597"/>
            <a:ext cx="982577" cy="369332"/>
          </a:xfrm>
          <a:prstGeom prst="rect">
            <a:avLst/>
          </a:prstGeom>
          <a:noFill/>
        </p:spPr>
        <p:txBody>
          <a:bodyPr wrap="none" rtlCol="0">
            <a:spAutoFit/>
          </a:bodyPr>
          <a:lstStyle/>
          <a:p>
            <a:r>
              <a:rPr lang="en-IN" i="1" dirty="0">
                <a:latin typeface="Calibri" panose="020F0502020204030204" pitchFamily="34" charset="0"/>
                <a:cs typeface="Calibri" panose="020F0502020204030204" pitchFamily="34" charset="0"/>
              </a:rPr>
              <a:t>feature2</a:t>
            </a:r>
          </a:p>
        </p:txBody>
      </p:sp>
      <p:sp>
        <p:nvSpPr>
          <p:cNvPr id="80" name="TextBox 79"/>
          <p:cNvSpPr txBox="1"/>
          <p:nvPr/>
        </p:nvSpPr>
        <p:spPr>
          <a:xfrm>
            <a:off x="6154616" y="4590954"/>
            <a:ext cx="982577" cy="369332"/>
          </a:xfrm>
          <a:prstGeom prst="rect">
            <a:avLst/>
          </a:prstGeom>
          <a:noFill/>
        </p:spPr>
        <p:txBody>
          <a:bodyPr wrap="none" rtlCol="0">
            <a:spAutoFit/>
          </a:bodyPr>
          <a:lstStyle/>
          <a:p>
            <a:r>
              <a:rPr lang="en-IN" i="1" dirty="0">
                <a:latin typeface="Calibri" panose="020F0502020204030204" pitchFamily="34" charset="0"/>
                <a:cs typeface="Calibri" panose="020F0502020204030204" pitchFamily="34" charset="0"/>
              </a:rPr>
              <a:t>feature3</a:t>
            </a:r>
          </a:p>
        </p:txBody>
      </p:sp>
      <p:sp>
        <p:nvSpPr>
          <p:cNvPr id="81" name="TextBox 80"/>
          <p:cNvSpPr txBox="1"/>
          <p:nvPr/>
        </p:nvSpPr>
        <p:spPr>
          <a:xfrm>
            <a:off x="6191701" y="1865122"/>
            <a:ext cx="982577" cy="369332"/>
          </a:xfrm>
          <a:prstGeom prst="rect">
            <a:avLst/>
          </a:prstGeom>
          <a:noFill/>
        </p:spPr>
        <p:txBody>
          <a:bodyPr wrap="none" rtlCol="0">
            <a:spAutoFit/>
          </a:bodyPr>
          <a:lstStyle/>
          <a:p>
            <a:r>
              <a:rPr lang="en-IN" i="1" dirty="0">
                <a:latin typeface="Calibri" panose="020F0502020204030204" pitchFamily="34" charset="0"/>
                <a:cs typeface="Calibri" panose="020F0502020204030204" pitchFamily="34" charset="0"/>
              </a:rPr>
              <a:t>feature4</a:t>
            </a:r>
          </a:p>
        </p:txBody>
      </p:sp>
      <p:sp>
        <p:nvSpPr>
          <p:cNvPr id="2" name="Slide Number Placeholder 1"/>
          <p:cNvSpPr>
            <a:spLocks noGrp="1"/>
          </p:cNvSpPr>
          <p:nvPr>
            <p:ph type="sldNum" sz="quarter" idx="12"/>
          </p:nvPr>
        </p:nvSpPr>
        <p:spPr/>
        <p:txBody>
          <a:bodyPr/>
          <a:lstStyle/>
          <a:p>
            <a:fld id="{E31375A4-56A4-47D6-9801-1991572033F7}" type="slidenum">
              <a:rPr lang="en-US" smtClean="0"/>
              <a:pPr/>
              <a:t>33</a:t>
            </a:fld>
            <a:endParaRPr lang="en-US"/>
          </a:p>
        </p:txBody>
      </p:sp>
      <p:sp>
        <p:nvSpPr>
          <p:cNvPr id="10" name="Rectangle 9"/>
          <p:cNvSpPr/>
          <p:nvPr/>
        </p:nvSpPr>
        <p:spPr>
          <a:xfrm>
            <a:off x="1982284" y="908900"/>
            <a:ext cx="2447776" cy="233292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1" name="Rectangle 10"/>
          <p:cNvSpPr/>
          <p:nvPr/>
        </p:nvSpPr>
        <p:spPr>
          <a:xfrm>
            <a:off x="4756913" y="908900"/>
            <a:ext cx="2417365" cy="234637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5" name="Rectangle 14"/>
          <p:cNvSpPr/>
          <p:nvPr/>
        </p:nvSpPr>
        <p:spPr>
          <a:xfrm>
            <a:off x="1982284" y="3624609"/>
            <a:ext cx="2447776" cy="236420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6" name="Rectangle 15"/>
          <p:cNvSpPr/>
          <p:nvPr/>
        </p:nvSpPr>
        <p:spPr>
          <a:xfrm>
            <a:off x="4756913" y="3624609"/>
            <a:ext cx="2380280" cy="236420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Tree>
    <p:extLst>
      <p:ext uri="{BB962C8B-B14F-4D97-AF65-F5344CB8AC3E}">
        <p14:creationId xmlns:p14="http://schemas.microsoft.com/office/powerpoint/2010/main" val="375974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1375A4-56A4-47D6-9801-1991572033F7}" type="slidenum">
              <a:rPr lang="en-US" smtClean="0"/>
              <a:pPr/>
              <a:t>34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98" y="0"/>
            <a:ext cx="8475004" cy="6858000"/>
          </a:xfrm>
          <a:prstGeom prst="rect">
            <a:avLst/>
          </a:prstGeom>
        </p:spPr>
      </p:pic>
    </p:spTree>
    <p:extLst>
      <p:ext uri="{BB962C8B-B14F-4D97-AF65-F5344CB8AC3E}">
        <p14:creationId xmlns:p14="http://schemas.microsoft.com/office/powerpoint/2010/main" val="3428474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Conclusion</a:t>
            </a:r>
          </a:p>
        </p:txBody>
      </p:sp>
      <p:sp>
        <p:nvSpPr>
          <p:cNvPr id="3" name="Content Placeholder 2"/>
          <p:cNvSpPr>
            <a:spLocks noGrp="1"/>
          </p:cNvSpPr>
          <p:nvPr>
            <p:ph idx="1"/>
          </p:nvPr>
        </p:nvSpPr>
        <p:spPr/>
        <p:txBody>
          <a:bodyPr>
            <a:normAutofit/>
          </a:bodyPr>
          <a:lstStyle/>
          <a:p>
            <a:pPr algn="just"/>
            <a:r>
              <a:rPr lang="en-US" sz="2000" dirty="0"/>
              <a:t>Geo-service portal acts as a underlying framework or foundation for various kind of higher level use cases.</a:t>
            </a:r>
          </a:p>
          <a:p>
            <a:pPr algn="just"/>
            <a:r>
              <a:rPr lang="en-US" sz="2000" dirty="0"/>
              <a:t>Building an OGC compliant web service catalog can also be beneficiary as already available software and services can use the registry for various kinds of services with little to no modification of their original code-base.</a:t>
            </a:r>
          </a:p>
        </p:txBody>
      </p:sp>
      <p:sp>
        <p:nvSpPr>
          <p:cNvPr id="4" name="Slide Number Placeholder 3"/>
          <p:cNvSpPr>
            <a:spLocks noGrp="1"/>
          </p:cNvSpPr>
          <p:nvPr>
            <p:ph type="sldNum" sz="quarter" idx="12"/>
          </p:nvPr>
        </p:nvSpPr>
        <p:spPr/>
        <p:txBody>
          <a:bodyPr/>
          <a:lstStyle/>
          <a:p>
            <a:fld id="{E31375A4-56A4-47D6-9801-1991572033F7}" type="slidenum">
              <a:rPr lang="en-US" smtClean="0"/>
              <a:t>35</a:t>
            </a:fld>
            <a:endParaRPr lang="en-US"/>
          </a:p>
        </p:txBody>
      </p:sp>
    </p:spTree>
    <p:extLst>
      <p:ext uri="{BB962C8B-B14F-4D97-AF65-F5344CB8AC3E}">
        <p14:creationId xmlns:p14="http://schemas.microsoft.com/office/powerpoint/2010/main" val="152618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Future Scope</a:t>
            </a:r>
          </a:p>
        </p:txBody>
      </p:sp>
      <p:sp>
        <p:nvSpPr>
          <p:cNvPr id="3" name="Content Placeholder 2"/>
          <p:cNvSpPr>
            <a:spLocks noGrp="1"/>
          </p:cNvSpPr>
          <p:nvPr>
            <p:ph idx="1"/>
          </p:nvPr>
        </p:nvSpPr>
        <p:spPr/>
        <p:txBody>
          <a:bodyPr>
            <a:normAutofit/>
          </a:bodyPr>
          <a:lstStyle/>
          <a:p>
            <a:pPr algn="just"/>
            <a:r>
              <a:rPr lang="en-US" sz="2000" dirty="0"/>
              <a:t>Build a cloud based implementation for the spatial web crawler, catalog service and query processing.</a:t>
            </a:r>
          </a:p>
          <a:p>
            <a:pPr algn="just"/>
            <a:r>
              <a:rPr lang="en-US" sz="2000" dirty="0"/>
              <a:t>Build interfaces and implementation for more complex queries.</a:t>
            </a:r>
          </a:p>
          <a:p>
            <a:pPr algn="just"/>
            <a:r>
              <a:rPr lang="en-US" sz="2000" dirty="0"/>
              <a:t>Provide parallel query processing for same data occurring in multiple repositories.</a:t>
            </a:r>
          </a:p>
        </p:txBody>
      </p:sp>
      <p:sp>
        <p:nvSpPr>
          <p:cNvPr id="4" name="Slide Number Placeholder 3"/>
          <p:cNvSpPr>
            <a:spLocks noGrp="1"/>
          </p:cNvSpPr>
          <p:nvPr>
            <p:ph type="sldNum" sz="quarter" idx="12"/>
          </p:nvPr>
        </p:nvSpPr>
        <p:spPr/>
        <p:txBody>
          <a:bodyPr/>
          <a:lstStyle/>
          <a:p>
            <a:fld id="{E31375A4-56A4-47D6-9801-1991572033F7}" type="slidenum">
              <a:rPr lang="en-US" smtClean="0"/>
              <a:t>36</a:t>
            </a:fld>
            <a:endParaRPr lang="en-US"/>
          </a:p>
        </p:txBody>
      </p:sp>
    </p:spTree>
    <p:extLst>
      <p:ext uri="{BB962C8B-B14F-4D97-AF65-F5344CB8AC3E}">
        <p14:creationId xmlns:p14="http://schemas.microsoft.com/office/powerpoint/2010/main" val="259313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References</a:t>
            </a:r>
          </a:p>
        </p:txBody>
      </p:sp>
      <p:sp>
        <p:nvSpPr>
          <p:cNvPr id="3" name="Content Placeholder 2"/>
          <p:cNvSpPr>
            <a:spLocks noGrp="1"/>
          </p:cNvSpPr>
          <p:nvPr>
            <p:ph idx="1"/>
          </p:nvPr>
        </p:nvSpPr>
        <p:spPr>
          <a:xfrm>
            <a:off x="971549" y="1981202"/>
            <a:ext cx="7716595" cy="4037761"/>
          </a:xfrm>
        </p:spPr>
        <p:txBody>
          <a:bodyPr>
            <a:normAutofit/>
          </a:bodyPr>
          <a:lstStyle/>
          <a:p>
            <a:pPr algn="just"/>
            <a:r>
              <a:rPr lang="en-US" sz="1400" dirty="0"/>
              <a:t>Sonal Patil, Shrutilipi Bhattacharjee, and Soumya K. Ghosh. </a:t>
            </a:r>
            <a:r>
              <a:rPr lang="en-US" sz="1400" b="1" dirty="0"/>
              <a:t>A spatial web crawler for discovering geo-servers and semantic referencing with spatial features.</a:t>
            </a:r>
            <a:r>
              <a:rPr lang="en-US" sz="1400" dirty="0"/>
              <a:t> </a:t>
            </a:r>
            <a:r>
              <a:rPr lang="en-US" sz="1400" i="1" dirty="0"/>
              <a:t>International Conference on Distributed Computing and Internet Technology</a:t>
            </a:r>
            <a:r>
              <a:rPr lang="en-US" sz="1400" dirty="0"/>
              <a:t>. Springer International Publishing, 2014.</a:t>
            </a:r>
          </a:p>
          <a:p>
            <a:pPr algn="just"/>
            <a:r>
              <a:rPr lang="en-US" sz="1400" dirty="0"/>
              <a:t>Li, Wenwen, Chaowei Yang, and Chongjun Yang. </a:t>
            </a:r>
            <a:r>
              <a:rPr lang="en-US" sz="1400" b="1" dirty="0"/>
              <a:t>An active crawler for discovering geospatial web services and their distribution pattern. A case study of OGC Web Map Service.</a:t>
            </a:r>
            <a:r>
              <a:rPr lang="en-US" sz="1400" dirty="0"/>
              <a:t> </a:t>
            </a:r>
            <a:r>
              <a:rPr lang="en-US" sz="1400" i="1" dirty="0"/>
              <a:t>International Journal of Geographical Information Science </a:t>
            </a:r>
            <a:r>
              <a:rPr lang="en-US" sz="1400" dirty="0"/>
              <a:t>24.8 (2010): 1127-1147.</a:t>
            </a:r>
          </a:p>
          <a:p>
            <a:pPr algn="just"/>
            <a:r>
              <a:rPr lang="en-US" sz="1400" dirty="0"/>
              <a:t>Ahlers, Dirk, and Susanne Boll. </a:t>
            </a:r>
            <a:r>
              <a:rPr lang="en-US" sz="1400" b="1" dirty="0"/>
              <a:t>Location-based Web search.</a:t>
            </a:r>
            <a:r>
              <a:rPr lang="en-US" sz="1400" dirty="0"/>
              <a:t> </a:t>
            </a:r>
            <a:r>
              <a:rPr lang="en-US" sz="1400" i="1" dirty="0"/>
              <a:t>The Geospatial Web</a:t>
            </a:r>
            <a:r>
              <a:rPr lang="en-US" sz="1400" dirty="0"/>
              <a:t>. Springer London, 2009. 55-66.</a:t>
            </a:r>
          </a:p>
          <a:p>
            <a:pPr algn="just"/>
            <a:r>
              <a:rPr lang="en-US" sz="1400" dirty="0"/>
              <a:t>Li, W., et al. </a:t>
            </a:r>
            <a:r>
              <a:rPr lang="en-US" sz="1400" b="1" dirty="0"/>
              <a:t>Semantic-based web service discovery and chaining for building an Arctic spatial data infrastructure.</a:t>
            </a:r>
            <a:r>
              <a:rPr lang="en-US" sz="1400" dirty="0"/>
              <a:t> </a:t>
            </a:r>
            <a:r>
              <a:rPr lang="en-US" sz="1400" i="1" dirty="0"/>
              <a:t>Computers &amp; Geosciences</a:t>
            </a:r>
            <a:r>
              <a:rPr lang="en-US" sz="1400" dirty="0"/>
              <a:t> 37.11 (2011): 1752-1762</a:t>
            </a:r>
          </a:p>
          <a:p>
            <a:pPr algn="just"/>
            <a:r>
              <a:rPr lang="en-US" sz="1400" b="1" i="1" dirty="0"/>
              <a:t>https://github.com/karimbahgat/Pyqtree</a:t>
            </a:r>
          </a:p>
          <a:p>
            <a:pPr algn="just"/>
            <a:r>
              <a:rPr lang="en-US" sz="1400" dirty="0"/>
              <a:t>Paul, Manoj, and S. K. Ghosh. </a:t>
            </a:r>
            <a:r>
              <a:rPr lang="en-US" sz="1400" b="1" dirty="0"/>
              <a:t>An approach for service oriented discovery and retrieval of spatial data. </a:t>
            </a:r>
            <a:r>
              <a:rPr lang="en-US" sz="1400" dirty="0"/>
              <a:t>In </a:t>
            </a:r>
            <a:r>
              <a:rPr lang="en-US" sz="1400" i="1" dirty="0"/>
              <a:t>Proceedings of the 2006 international workshop on Service-oriented software engineering</a:t>
            </a:r>
            <a:r>
              <a:rPr lang="en-US" sz="1400" dirty="0"/>
              <a:t>, pp. 88-94. ACM, 2006.</a:t>
            </a:r>
          </a:p>
          <a:p>
            <a:pPr algn="just"/>
            <a:endParaRPr lang="en-US" sz="1400" b="1" i="1" dirty="0"/>
          </a:p>
        </p:txBody>
      </p:sp>
      <p:sp>
        <p:nvSpPr>
          <p:cNvPr id="4" name="Slide Number Placeholder 3"/>
          <p:cNvSpPr>
            <a:spLocks noGrp="1"/>
          </p:cNvSpPr>
          <p:nvPr>
            <p:ph type="sldNum" sz="quarter" idx="12"/>
          </p:nvPr>
        </p:nvSpPr>
        <p:spPr/>
        <p:txBody>
          <a:bodyPr/>
          <a:lstStyle/>
          <a:p>
            <a:fld id="{E31375A4-56A4-47D6-9801-1991572033F7}" type="slidenum">
              <a:rPr lang="en-US" smtClean="0"/>
              <a:t>37</a:t>
            </a:fld>
            <a:endParaRPr lang="en-US"/>
          </a:p>
        </p:txBody>
      </p:sp>
    </p:spTree>
    <p:extLst>
      <p:ext uri="{BB962C8B-B14F-4D97-AF65-F5344CB8AC3E}">
        <p14:creationId xmlns:p14="http://schemas.microsoft.com/office/powerpoint/2010/main" val="3507856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References (continue)</a:t>
            </a:r>
          </a:p>
        </p:txBody>
      </p:sp>
      <p:sp>
        <p:nvSpPr>
          <p:cNvPr id="3" name="Content Placeholder 2"/>
          <p:cNvSpPr>
            <a:spLocks noGrp="1"/>
          </p:cNvSpPr>
          <p:nvPr>
            <p:ph idx="1"/>
          </p:nvPr>
        </p:nvSpPr>
        <p:spPr>
          <a:xfrm>
            <a:off x="971549" y="1981202"/>
            <a:ext cx="7716595" cy="3809999"/>
          </a:xfrm>
        </p:spPr>
        <p:txBody>
          <a:bodyPr>
            <a:normAutofit/>
          </a:bodyPr>
          <a:lstStyle/>
          <a:p>
            <a:pPr algn="just"/>
            <a:r>
              <a:rPr lang="en-US" sz="1400" dirty="0"/>
              <a:t>Jiang, Jun, Chong-jun Yang, and Ying-chao Ren. </a:t>
            </a:r>
            <a:r>
              <a:rPr lang="en-US" sz="1400" b="1" dirty="0"/>
              <a:t>A Spatial Information Crawler for OpenGIS WFS</a:t>
            </a:r>
            <a:r>
              <a:rPr lang="en-US" sz="1400" dirty="0"/>
              <a:t>. </a:t>
            </a:r>
            <a:r>
              <a:rPr lang="en-US" sz="1400" i="1" dirty="0"/>
              <a:t>Sixth International Conference on Advanced Optical Materials and Devices</a:t>
            </a:r>
            <a:r>
              <a:rPr lang="en-US" sz="1400" dirty="0"/>
              <a:t>. International Society for Optics and Photonics, 2008.</a:t>
            </a:r>
          </a:p>
          <a:p>
            <a:pPr algn="just"/>
            <a:r>
              <a:rPr lang="en-US" sz="1400" b="1" i="1" dirty="0"/>
              <a:t>http://geopython.github.io/pycsw-workshop/</a:t>
            </a:r>
          </a:p>
          <a:p>
            <a:pPr algn="just"/>
            <a:r>
              <a:rPr lang="en-US" sz="1400" b="1" i="1" dirty="0"/>
              <a:t>https://geopython.github.io/OWSLib/</a:t>
            </a:r>
          </a:p>
          <a:p>
            <a:pPr algn="just"/>
            <a:r>
              <a:rPr lang="en-US" sz="1400" dirty="0"/>
              <a:t>Lopez-Pellicer, Francisco J., et al. </a:t>
            </a:r>
            <a:r>
              <a:rPr lang="en-US" sz="1400" b="1" dirty="0"/>
              <a:t>Discovering geographic web services in search engines.</a:t>
            </a:r>
            <a:r>
              <a:rPr lang="en-US" sz="1400" b="1" i="1" dirty="0"/>
              <a:t> </a:t>
            </a:r>
            <a:r>
              <a:rPr lang="en-US" sz="1400" i="1" dirty="0"/>
              <a:t>Online Information Review </a:t>
            </a:r>
            <a:r>
              <a:rPr lang="en-US" sz="1400" dirty="0"/>
              <a:t>35.6 (2011): 909-927.</a:t>
            </a:r>
          </a:p>
          <a:p>
            <a:pPr algn="just"/>
            <a:r>
              <a:rPr lang="en-US" sz="1400" dirty="0"/>
              <a:t> </a:t>
            </a:r>
            <a:r>
              <a:rPr lang="en-US" sz="1400" b="1" i="1" dirty="0"/>
              <a:t>https://github.com/geoserver/geoserver</a:t>
            </a:r>
          </a:p>
          <a:p>
            <a:pPr algn="just"/>
            <a:r>
              <a:rPr lang="en-US" sz="1400" dirty="0"/>
              <a:t>Yiu, Man Lung, Hua Lu, Nikos Mamoulis, and Michail Vaitis. </a:t>
            </a:r>
            <a:r>
              <a:rPr lang="en-US" sz="1400" b="1" dirty="0"/>
              <a:t>Ranking spatial data by quality preferences</a:t>
            </a:r>
            <a:r>
              <a:rPr lang="en-US" sz="1400" dirty="0"/>
              <a:t>. </a:t>
            </a:r>
            <a:r>
              <a:rPr lang="en-US" sz="1400" i="1" dirty="0"/>
              <a:t>IEEE Transactions on Knowledge and Data Engineering</a:t>
            </a:r>
            <a:r>
              <a:rPr lang="en-US" sz="1400" dirty="0"/>
              <a:t> 23, no. 3 (2011): 433-446.</a:t>
            </a:r>
          </a:p>
          <a:p>
            <a:pPr algn="just"/>
            <a:r>
              <a:rPr lang="en-US" sz="1400" dirty="0"/>
              <a:t>Hjaltason, Gisli, and Hanan Samet. </a:t>
            </a:r>
            <a:r>
              <a:rPr lang="en-US" sz="1400" b="1" dirty="0"/>
              <a:t>Ranking in spatial databases</a:t>
            </a:r>
            <a:r>
              <a:rPr lang="en-US" sz="1400" dirty="0"/>
              <a:t>. In </a:t>
            </a:r>
            <a:r>
              <a:rPr lang="en-US" sz="1400" i="1" dirty="0"/>
              <a:t>Advances in Spatial Databases</a:t>
            </a:r>
            <a:r>
              <a:rPr lang="en-US" sz="1400" dirty="0"/>
              <a:t>, pp. 83-95. Springer Berlin/Heidelberg, 1995.</a:t>
            </a:r>
          </a:p>
          <a:p>
            <a:pPr algn="just"/>
            <a:endParaRPr lang="en-US" sz="1400" b="1" i="1" dirty="0"/>
          </a:p>
          <a:p>
            <a:pPr algn="just"/>
            <a:endParaRPr lang="en-US" sz="1400" b="1" i="1" dirty="0"/>
          </a:p>
          <a:p>
            <a:pPr algn="just"/>
            <a:endParaRPr lang="en-US" sz="1400" dirty="0"/>
          </a:p>
        </p:txBody>
      </p:sp>
      <p:sp>
        <p:nvSpPr>
          <p:cNvPr id="4" name="Slide Number Placeholder 3"/>
          <p:cNvSpPr>
            <a:spLocks noGrp="1"/>
          </p:cNvSpPr>
          <p:nvPr>
            <p:ph type="sldNum" sz="quarter" idx="12"/>
          </p:nvPr>
        </p:nvSpPr>
        <p:spPr/>
        <p:txBody>
          <a:bodyPr/>
          <a:lstStyle/>
          <a:p>
            <a:fld id="{E31375A4-56A4-47D6-9801-1991572033F7}" type="slidenum">
              <a:rPr lang="en-US" smtClean="0"/>
              <a:t>38</a:t>
            </a:fld>
            <a:endParaRPr lang="en-US"/>
          </a:p>
        </p:txBody>
      </p:sp>
    </p:spTree>
    <p:extLst>
      <p:ext uri="{BB962C8B-B14F-4D97-AF65-F5344CB8AC3E}">
        <p14:creationId xmlns:p14="http://schemas.microsoft.com/office/powerpoint/2010/main" val="577827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Thank You</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3599181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Spatial Data Types</a:t>
            </a:r>
          </a:p>
        </p:txBody>
      </p:sp>
      <p:sp>
        <p:nvSpPr>
          <p:cNvPr id="4" name="Slide Number Placeholder 3"/>
          <p:cNvSpPr>
            <a:spLocks noGrp="1"/>
          </p:cNvSpPr>
          <p:nvPr>
            <p:ph type="sldNum" sz="quarter" idx="12"/>
          </p:nvPr>
        </p:nvSpPr>
        <p:spPr/>
        <p:txBody>
          <a:bodyPr/>
          <a:lstStyle/>
          <a:p>
            <a:fld id="{E31375A4-56A4-47D6-9801-1991572033F7}" type="slidenum">
              <a:rPr lang="en-US" smtClean="0"/>
              <a:t>4</a:t>
            </a:fld>
            <a:endParaRPr lang="en-US"/>
          </a:p>
        </p:txBody>
      </p:sp>
      <p:sp>
        <p:nvSpPr>
          <p:cNvPr id="6" name="Rectangle 5"/>
          <p:cNvSpPr/>
          <p:nvPr/>
        </p:nvSpPr>
        <p:spPr>
          <a:xfrm>
            <a:off x="971549" y="3426488"/>
            <a:ext cx="882369" cy="6749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Point</a:t>
            </a:r>
          </a:p>
        </p:txBody>
      </p:sp>
      <p:sp>
        <p:nvSpPr>
          <p:cNvPr id="7" name="Rectangle 6"/>
          <p:cNvSpPr/>
          <p:nvPr/>
        </p:nvSpPr>
        <p:spPr>
          <a:xfrm>
            <a:off x="3547068" y="2061593"/>
            <a:ext cx="2049864" cy="6832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Geometry</a:t>
            </a:r>
          </a:p>
        </p:txBody>
      </p:sp>
      <p:sp>
        <p:nvSpPr>
          <p:cNvPr id="8" name="Rectangle 7"/>
          <p:cNvSpPr/>
          <p:nvPr/>
        </p:nvSpPr>
        <p:spPr>
          <a:xfrm>
            <a:off x="2069915" y="3429000"/>
            <a:ext cx="1130435" cy="6724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Curve</a:t>
            </a:r>
          </a:p>
        </p:txBody>
      </p:sp>
      <p:sp>
        <p:nvSpPr>
          <p:cNvPr id="9" name="Rectangle 8"/>
          <p:cNvSpPr/>
          <p:nvPr/>
        </p:nvSpPr>
        <p:spPr>
          <a:xfrm>
            <a:off x="3429816" y="3428999"/>
            <a:ext cx="1140465" cy="6724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Surface</a:t>
            </a:r>
          </a:p>
        </p:txBody>
      </p:sp>
      <p:sp>
        <p:nvSpPr>
          <p:cNvPr id="10" name="Rectangle 9"/>
          <p:cNvSpPr/>
          <p:nvPr/>
        </p:nvSpPr>
        <p:spPr>
          <a:xfrm>
            <a:off x="5931434" y="3429000"/>
            <a:ext cx="2067549" cy="672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GeomCollection</a:t>
            </a:r>
          </a:p>
        </p:txBody>
      </p:sp>
      <p:sp>
        <p:nvSpPr>
          <p:cNvPr id="11" name="Rectangle 10"/>
          <p:cNvSpPr/>
          <p:nvPr/>
        </p:nvSpPr>
        <p:spPr>
          <a:xfrm>
            <a:off x="1955170" y="4833256"/>
            <a:ext cx="1346432" cy="6531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LineString</a:t>
            </a:r>
          </a:p>
        </p:txBody>
      </p:sp>
      <p:sp>
        <p:nvSpPr>
          <p:cNvPr id="12" name="Rectangle 11"/>
          <p:cNvSpPr/>
          <p:nvPr/>
        </p:nvSpPr>
        <p:spPr>
          <a:xfrm>
            <a:off x="3429816" y="4833256"/>
            <a:ext cx="1132940" cy="6531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Polygon</a:t>
            </a:r>
          </a:p>
        </p:txBody>
      </p:sp>
      <p:sp>
        <p:nvSpPr>
          <p:cNvPr id="13" name="Rectangle 12"/>
          <p:cNvSpPr/>
          <p:nvPr/>
        </p:nvSpPr>
        <p:spPr>
          <a:xfrm>
            <a:off x="4747429" y="4833256"/>
            <a:ext cx="1470401" cy="6531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MultiSurface</a:t>
            </a:r>
          </a:p>
        </p:txBody>
      </p:sp>
      <p:sp>
        <p:nvSpPr>
          <p:cNvPr id="14" name="Rectangle 13"/>
          <p:cNvSpPr/>
          <p:nvPr/>
        </p:nvSpPr>
        <p:spPr>
          <a:xfrm>
            <a:off x="6281920" y="4833255"/>
            <a:ext cx="1366575" cy="6531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MultiCurve</a:t>
            </a:r>
          </a:p>
        </p:txBody>
      </p:sp>
      <p:sp>
        <p:nvSpPr>
          <p:cNvPr id="15" name="Rectangle 14"/>
          <p:cNvSpPr/>
          <p:nvPr/>
        </p:nvSpPr>
        <p:spPr>
          <a:xfrm>
            <a:off x="7716610" y="4837987"/>
            <a:ext cx="1253908" cy="653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MultiPoint</a:t>
            </a:r>
          </a:p>
        </p:txBody>
      </p:sp>
      <p:cxnSp>
        <p:nvCxnSpPr>
          <p:cNvPr id="16" name="Elbow Connector 15"/>
          <p:cNvCxnSpPr>
            <a:stCxn id="6" idx="0"/>
            <a:endCxn id="7" idx="2"/>
          </p:cNvCxnSpPr>
          <p:nvPr/>
        </p:nvCxnSpPr>
        <p:spPr>
          <a:xfrm rot="5400000" flipH="1" flipV="1">
            <a:off x="2651564" y="1506052"/>
            <a:ext cx="681607" cy="31592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Elbow Connector 16"/>
          <p:cNvCxnSpPr>
            <a:stCxn id="8" idx="0"/>
            <a:endCxn id="7" idx="2"/>
          </p:cNvCxnSpPr>
          <p:nvPr/>
        </p:nvCxnSpPr>
        <p:spPr>
          <a:xfrm rot="5400000" flipH="1" flipV="1">
            <a:off x="3261507" y="2118508"/>
            <a:ext cx="684119" cy="193686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8" name="Elbow Connector 17"/>
          <p:cNvCxnSpPr>
            <a:stCxn id="9" idx="0"/>
            <a:endCxn id="7" idx="2"/>
          </p:cNvCxnSpPr>
          <p:nvPr/>
        </p:nvCxnSpPr>
        <p:spPr>
          <a:xfrm rot="5400000" flipH="1" flipV="1">
            <a:off x="3943965" y="2800965"/>
            <a:ext cx="684118" cy="57195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9" name="Elbow Connector 18"/>
          <p:cNvCxnSpPr>
            <a:stCxn id="10" idx="0"/>
            <a:endCxn id="7" idx="2"/>
          </p:cNvCxnSpPr>
          <p:nvPr/>
        </p:nvCxnSpPr>
        <p:spPr>
          <a:xfrm rot="16200000" flipV="1">
            <a:off x="5426546" y="1890336"/>
            <a:ext cx="684119" cy="239320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11" idx="0"/>
            <a:endCxn id="8" idx="2"/>
          </p:cNvCxnSpPr>
          <p:nvPr/>
        </p:nvCxnSpPr>
        <p:spPr>
          <a:xfrm flipV="1">
            <a:off x="2628386" y="4101407"/>
            <a:ext cx="6747" cy="731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12" idx="0"/>
            <a:endCxn id="9" idx="2"/>
          </p:cNvCxnSpPr>
          <p:nvPr/>
        </p:nvCxnSpPr>
        <p:spPr>
          <a:xfrm flipV="1">
            <a:off x="3996286" y="4101406"/>
            <a:ext cx="3763" cy="7318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Elbow Connector 21"/>
          <p:cNvCxnSpPr>
            <a:stCxn id="13" idx="0"/>
            <a:endCxn id="10" idx="2"/>
          </p:cNvCxnSpPr>
          <p:nvPr/>
        </p:nvCxnSpPr>
        <p:spPr>
          <a:xfrm rot="5400000" flipH="1" flipV="1">
            <a:off x="5857994" y="3726042"/>
            <a:ext cx="731850" cy="148257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3" name="Elbow Connector 22"/>
          <p:cNvCxnSpPr>
            <a:stCxn id="14" idx="0"/>
            <a:endCxn id="10" idx="2"/>
          </p:cNvCxnSpPr>
          <p:nvPr/>
        </p:nvCxnSpPr>
        <p:spPr>
          <a:xfrm rot="5400000" flipH="1" flipV="1">
            <a:off x="6599284" y="4467331"/>
            <a:ext cx="731849" cy="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4" name="Elbow Connector 23"/>
          <p:cNvCxnSpPr>
            <a:stCxn id="15" idx="0"/>
            <a:endCxn id="10" idx="2"/>
          </p:cNvCxnSpPr>
          <p:nvPr/>
        </p:nvCxnSpPr>
        <p:spPr>
          <a:xfrm rot="16200000" flipV="1">
            <a:off x="7286097" y="3780519"/>
            <a:ext cx="736581" cy="1378355"/>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0549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Spatial Web Services</a:t>
            </a:r>
          </a:p>
        </p:txBody>
      </p:sp>
      <p:sp>
        <p:nvSpPr>
          <p:cNvPr id="4" name="Slide Number Placeholder 3"/>
          <p:cNvSpPr>
            <a:spLocks noGrp="1"/>
          </p:cNvSpPr>
          <p:nvPr>
            <p:ph type="sldNum" sz="quarter" idx="12"/>
          </p:nvPr>
        </p:nvSpPr>
        <p:spPr/>
        <p:txBody>
          <a:bodyPr/>
          <a:lstStyle/>
          <a:p>
            <a:fld id="{E31375A4-56A4-47D6-9801-1991572033F7}" type="slidenum">
              <a:rPr lang="en-US" smtClean="0"/>
              <a:t>5</a:t>
            </a:fld>
            <a:endParaRPr lang="en-US"/>
          </a:p>
        </p:txBody>
      </p:sp>
      <p:sp>
        <p:nvSpPr>
          <p:cNvPr id="6" name="Isosceles Triangle 5"/>
          <p:cNvSpPr/>
          <p:nvPr/>
        </p:nvSpPr>
        <p:spPr>
          <a:xfrm>
            <a:off x="3215472" y="2763296"/>
            <a:ext cx="2723103" cy="2049864"/>
          </a:xfrm>
          <a:prstGeom prst="triangle">
            <a:avLst>
              <a:gd name="adj" fmla="val 5036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dirty="0"/>
              <a:t>Open</a:t>
            </a:r>
          </a:p>
          <a:p>
            <a:pPr algn="ctr"/>
            <a:r>
              <a:rPr lang="en-IN" dirty="0"/>
              <a:t>GeospatialConsortium</a:t>
            </a:r>
          </a:p>
          <a:p>
            <a:pPr algn="ctr"/>
            <a:r>
              <a:rPr lang="en-IN" dirty="0"/>
              <a:t>(OGC)</a:t>
            </a:r>
          </a:p>
          <a:p>
            <a:pPr algn="ctr"/>
            <a:endParaRPr lang="en-IN" dirty="0"/>
          </a:p>
          <a:p>
            <a:pPr algn="ctr"/>
            <a:endParaRPr lang="en-IN" dirty="0"/>
          </a:p>
        </p:txBody>
      </p:sp>
      <p:sp>
        <p:nvSpPr>
          <p:cNvPr id="7" name="TextBox 6"/>
          <p:cNvSpPr txBox="1"/>
          <p:nvPr/>
        </p:nvSpPr>
        <p:spPr>
          <a:xfrm>
            <a:off x="3215472" y="2311121"/>
            <a:ext cx="2783775" cy="369332"/>
          </a:xfrm>
          <a:prstGeom prst="rect">
            <a:avLst/>
          </a:prstGeom>
          <a:noFill/>
        </p:spPr>
        <p:txBody>
          <a:bodyPr wrap="none" rtlCol="0">
            <a:spAutoFit/>
          </a:bodyPr>
          <a:lstStyle/>
          <a:p>
            <a:r>
              <a:rPr lang="en-IN" dirty="0"/>
              <a:t>Web Map Service (WMS)</a:t>
            </a:r>
          </a:p>
        </p:txBody>
      </p:sp>
      <p:sp>
        <p:nvSpPr>
          <p:cNvPr id="8" name="TextBox 7"/>
          <p:cNvSpPr txBox="1"/>
          <p:nvPr/>
        </p:nvSpPr>
        <p:spPr>
          <a:xfrm>
            <a:off x="1474887" y="4896003"/>
            <a:ext cx="3359826" cy="369332"/>
          </a:xfrm>
          <a:prstGeom prst="rect">
            <a:avLst/>
          </a:prstGeom>
          <a:noFill/>
        </p:spPr>
        <p:txBody>
          <a:bodyPr wrap="square" rtlCol="0">
            <a:spAutoFit/>
          </a:bodyPr>
          <a:lstStyle/>
          <a:p>
            <a:r>
              <a:rPr lang="en-IN" dirty="0"/>
              <a:t>Web Feature Service (WFS)</a:t>
            </a:r>
          </a:p>
        </p:txBody>
      </p:sp>
      <p:sp>
        <p:nvSpPr>
          <p:cNvPr id="9" name="TextBox 8"/>
          <p:cNvSpPr txBox="1"/>
          <p:nvPr/>
        </p:nvSpPr>
        <p:spPr>
          <a:xfrm>
            <a:off x="4689423" y="4896003"/>
            <a:ext cx="3309560" cy="369332"/>
          </a:xfrm>
          <a:prstGeom prst="rect">
            <a:avLst/>
          </a:prstGeom>
          <a:noFill/>
        </p:spPr>
        <p:txBody>
          <a:bodyPr wrap="none" rtlCol="0">
            <a:spAutoFit/>
          </a:bodyPr>
          <a:lstStyle/>
          <a:p>
            <a:r>
              <a:rPr lang="en-IN" dirty="0"/>
              <a:t>Web Coverage Service (WCS)</a:t>
            </a:r>
          </a:p>
        </p:txBody>
      </p:sp>
    </p:spTree>
    <p:extLst>
      <p:ext uri="{BB962C8B-B14F-4D97-AF65-F5344CB8AC3E}">
        <p14:creationId xmlns:p14="http://schemas.microsoft.com/office/powerpoint/2010/main" val="241656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Problem Statement</a:t>
            </a:r>
          </a:p>
        </p:txBody>
      </p:sp>
      <p:sp>
        <p:nvSpPr>
          <p:cNvPr id="5" name="Subtitle 4"/>
          <p:cNvSpPr>
            <a:spLocks noGrp="1"/>
          </p:cNvSpPr>
          <p:nvPr>
            <p:ph type="subTitle" idx="1"/>
          </p:nvPr>
        </p:nvSpPr>
        <p:spPr>
          <a:xfrm>
            <a:off x="970384" y="5432563"/>
            <a:ext cx="7203233" cy="1028527"/>
          </a:xfrm>
        </p:spPr>
        <p:txBody>
          <a:bodyPr>
            <a:normAutofit/>
          </a:bodyPr>
          <a:lstStyle/>
          <a:p>
            <a:pPr marL="285750" indent="-285750">
              <a:buFont typeface="Wingdings" panose="05000000000000000000" pitchFamily="2" charset="2"/>
              <a:buChar char="§"/>
            </a:pPr>
            <a:r>
              <a:rPr lang="en-US" dirty="0"/>
              <a:t>Defining the problem</a:t>
            </a:r>
          </a:p>
          <a:p>
            <a:pPr marL="285750" indent="-285750">
              <a:buFont typeface="Wingdings" panose="05000000000000000000" pitchFamily="2" charset="2"/>
              <a:buChar char="§"/>
            </a:pPr>
            <a:r>
              <a:rPr lang="en-US" dirty="0"/>
              <a:t>Motivation</a:t>
            </a:r>
          </a:p>
          <a:p>
            <a:pPr marL="285750" indent="-285750">
              <a:buFont typeface="Wingdings" panose="05000000000000000000" pitchFamily="2" charset="2"/>
              <a:buChar char="§"/>
            </a:pPr>
            <a:r>
              <a:rPr lang="en-US" dirty="0"/>
              <a:t>Defining the solution objectives</a:t>
            </a:r>
          </a:p>
          <a:p>
            <a:pPr marL="285750" indent="-285750">
              <a:buFont typeface="Wingdings" panose="05000000000000000000" pitchFamily="2" charset="2"/>
              <a:buChar char="§"/>
            </a:pPr>
            <a:r>
              <a:rPr lang="en-US" dirty="0"/>
              <a:t>Solution Model</a:t>
            </a:r>
          </a:p>
        </p:txBody>
      </p:sp>
      <p:sp>
        <p:nvSpPr>
          <p:cNvPr id="4" name="Text Placeholder 2"/>
          <p:cNvSpPr txBox="1">
            <a:spLocks/>
          </p:cNvSpPr>
          <p:nvPr/>
        </p:nvSpPr>
        <p:spPr>
          <a:xfrm>
            <a:off x="4572001" y="5431536"/>
            <a:ext cx="3600449" cy="457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0"/>
              </a:spcBef>
              <a:buClr>
                <a:schemeClr val="accent1"/>
              </a:buClr>
              <a:buSzPct val="100000"/>
              <a:buFont typeface="Arial" pitchFamily="34" charset="0"/>
              <a:buNone/>
              <a:defRPr sz="1500" b="0" kern="1200">
                <a:solidFill>
                  <a:schemeClr val="tx1"/>
                </a:solidFill>
                <a:latin typeface="+mn-lt"/>
                <a:ea typeface="+mn-ea"/>
                <a:cs typeface="+mn-cs"/>
              </a:defRPr>
            </a:lvl1pPr>
            <a:lvl2pPr marL="342900" indent="0" algn="l" defTabSz="685800" rtl="0" eaLnBrk="1" latinLnBrk="0" hangingPunct="1">
              <a:lnSpc>
                <a:spcPct val="90000"/>
              </a:lnSpc>
              <a:spcBef>
                <a:spcPts val="900"/>
              </a:spcBef>
              <a:buClr>
                <a:schemeClr val="accent1"/>
              </a:buClr>
              <a:buSzPct val="100000"/>
              <a:buFont typeface="Arial" pitchFamily="34" charset="0"/>
              <a:buNone/>
              <a:defRPr sz="1500" kern="1200">
                <a:solidFill>
                  <a:schemeClr val="tx1"/>
                </a:solidFill>
                <a:latin typeface="+mn-lt"/>
                <a:ea typeface="+mn-ea"/>
                <a:cs typeface="+mn-cs"/>
              </a:defRPr>
            </a:lvl2pPr>
            <a:lvl3pPr marL="685800" indent="0" algn="l" defTabSz="685800" rtl="0" eaLnBrk="1" latinLnBrk="0" hangingPunct="1">
              <a:lnSpc>
                <a:spcPct val="90000"/>
              </a:lnSpc>
              <a:spcBef>
                <a:spcPts val="600"/>
              </a:spcBef>
              <a:buClr>
                <a:schemeClr val="accent1"/>
              </a:buClr>
              <a:buSzPct val="100000"/>
              <a:buFont typeface="Arial" pitchFamily="34" charset="0"/>
              <a:buNone/>
              <a:defRPr sz="1350" kern="1200">
                <a:solidFill>
                  <a:schemeClr val="tx1"/>
                </a:solidFill>
                <a:latin typeface="+mn-lt"/>
                <a:ea typeface="+mn-ea"/>
                <a:cs typeface="+mn-cs"/>
              </a:defRPr>
            </a:lvl3pPr>
            <a:lvl4pPr marL="1028700" indent="0" algn="l" defTabSz="685800" rtl="0" eaLnBrk="1" latinLnBrk="0" hangingPunct="1">
              <a:lnSpc>
                <a:spcPct val="90000"/>
              </a:lnSpc>
              <a:spcBef>
                <a:spcPts val="600"/>
              </a:spcBef>
              <a:buClr>
                <a:schemeClr val="accent1"/>
              </a:buClr>
              <a:buSzPct val="100000"/>
              <a:buFont typeface="Arial" pitchFamily="34" charset="0"/>
              <a:buNone/>
              <a:defRPr sz="1200" kern="1200">
                <a:solidFill>
                  <a:schemeClr val="tx1"/>
                </a:solidFill>
                <a:latin typeface="+mn-lt"/>
                <a:ea typeface="+mn-ea"/>
                <a:cs typeface="+mn-cs"/>
              </a:defRPr>
            </a:lvl4pPr>
            <a:lvl5pPr marL="13716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5pPr>
            <a:lvl6pPr marL="17145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6pPr>
            <a:lvl7pPr marL="20574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7pPr>
            <a:lvl8pPr marL="24003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8pPr>
            <a:lvl9pPr marL="2743200" indent="0" algn="l" defTabSz="685800" rtl="0" eaLnBrk="1" latinLnBrk="0" hangingPunct="1">
              <a:lnSpc>
                <a:spcPct val="90000"/>
              </a:lnSpc>
              <a:spcBef>
                <a:spcPts val="450"/>
              </a:spcBef>
              <a:buClr>
                <a:schemeClr val="accent1"/>
              </a:buClr>
              <a:buSzPct val="100000"/>
              <a:buFont typeface="Arial" pitchFamily="34" charset="0"/>
              <a:buNone/>
              <a:defRPr sz="12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806207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Aim</a:t>
            </a:r>
          </a:p>
        </p:txBody>
      </p:sp>
      <p:sp>
        <p:nvSpPr>
          <p:cNvPr id="3" name="Content Placeholder 2"/>
          <p:cNvSpPr>
            <a:spLocks noGrp="1"/>
          </p:cNvSpPr>
          <p:nvPr>
            <p:ph idx="1"/>
          </p:nvPr>
        </p:nvSpPr>
        <p:spPr/>
        <p:txBody>
          <a:bodyPr>
            <a:normAutofit/>
          </a:bodyPr>
          <a:lstStyle/>
          <a:p>
            <a:pPr marL="0" indent="0" algn="ctr">
              <a:buNone/>
            </a:pPr>
            <a:r>
              <a:rPr lang="en-US" sz="2400" i="1" kern="0" dirty="0">
                <a:solidFill>
                  <a:srgbClr val="000000"/>
                </a:solidFill>
                <a:latin typeface="Candara" panose="020E0502030303020204" pitchFamily="34" charset="0"/>
                <a:sym typeface="Lora"/>
                <a:rtl val="0"/>
              </a:rPr>
              <a:t>Create a foundation platform </a:t>
            </a:r>
          </a:p>
          <a:p>
            <a:pPr marL="0" indent="0" algn="ctr">
              <a:buNone/>
            </a:pPr>
            <a:r>
              <a:rPr lang="en-US" sz="2400" i="1" kern="0" dirty="0">
                <a:solidFill>
                  <a:srgbClr val="000000"/>
                </a:solidFill>
                <a:latin typeface="Candara" panose="020E0502030303020204" pitchFamily="34" charset="0"/>
                <a:sym typeface="Lora"/>
                <a:rtl val="0"/>
              </a:rPr>
              <a:t>to crawl, store, maintain, and publish </a:t>
            </a:r>
          </a:p>
          <a:p>
            <a:pPr marL="0" indent="0" algn="ctr">
              <a:buNone/>
            </a:pPr>
            <a:r>
              <a:rPr lang="en-US" sz="2400" i="1" kern="0" dirty="0">
                <a:solidFill>
                  <a:srgbClr val="000000"/>
                </a:solidFill>
                <a:latin typeface="Candara" panose="020E0502030303020204" pitchFamily="34" charset="0"/>
                <a:sym typeface="Lora"/>
                <a:rtl val="0"/>
              </a:rPr>
              <a:t>metadata information about spatial data </a:t>
            </a:r>
          </a:p>
          <a:p>
            <a:pPr marL="0" indent="0" algn="ctr">
              <a:buNone/>
            </a:pPr>
            <a:r>
              <a:rPr lang="en-US" sz="2400" i="1" kern="0" dirty="0">
                <a:solidFill>
                  <a:srgbClr val="000000"/>
                </a:solidFill>
                <a:latin typeface="Candara" panose="020E0502030303020204" pitchFamily="34" charset="0"/>
                <a:sym typeface="Lora"/>
                <a:rtl val="0"/>
              </a:rPr>
              <a:t>and it’s providers and to utilize this information </a:t>
            </a:r>
          </a:p>
          <a:p>
            <a:pPr marL="0" indent="0" algn="ctr">
              <a:buNone/>
            </a:pPr>
            <a:r>
              <a:rPr lang="en-US" sz="2400" i="1" kern="0" dirty="0">
                <a:solidFill>
                  <a:srgbClr val="000000"/>
                </a:solidFill>
                <a:latin typeface="Candara" panose="020E0502030303020204" pitchFamily="34" charset="0"/>
                <a:sym typeface="Lora"/>
                <a:rtl val="0"/>
              </a:rPr>
              <a:t>to perform efficient query orchestration.</a:t>
            </a:r>
            <a:endParaRPr lang="en-US" sz="2000" dirty="0">
              <a:latin typeface="Candara" panose="020E0502030303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296" y="5465934"/>
            <a:ext cx="667407" cy="660230"/>
          </a:xfrm>
          <a:prstGeom prst="rect">
            <a:avLst/>
          </a:prstGeom>
        </p:spPr>
      </p:pic>
      <p:sp>
        <p:nvSpPr>
          <p:cNvPr id="4" name="Slide Number Placeholder 3"/>
          <p:cNvSpPr>
            <a:spLocks noGrp="1"/>
          </p:cNvSpPr>
          <p:nvPr>
            <p:ph type="sldNum" sz="quarter" idx="12"/>
          </p:nvPr>
        </p:nvSpPr>
        <p:spPr/>
        <p:txBody>
          <a:bodyPr/>
          <a:lstStyle/>
          <a:p>
            <a:fld id="{E31375A4-56A4-47D6-9801-1991572033F7}" type="slidenum">
              <a:rPr lang="en-US" smtClean="0"/>
              <a:t>7</a:t>
            </a:fld>
            <a:endParaRPr lang="en-US"/>
          </a:p>
        </p:txBody>
      </p:sp>
    </p:spTree>
    <p:extLst>
      <p:ext uri="{BB962C8B-B14F-4D97-AF65-F5344CB8AC3E}">
        <p14:creationId xmlns:p14="http://schemas.microsoft.com/office/powerpoint/2010/main" val="2813953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Motivation</a:t>
            </a:r>
          </a:p>
        </p:txBody>
      </p:sp>
      <p:sp>
        <p:nvSpPr>
          <p:cNvPr id="3" name="Text Placeholder 2"/>
          <p:cNvSpPr>
            <a:spLocks noGrp="1"/>
          </p:cNvSpPr>
          <p:nvPr>
            <p:ph type="body" idx="1"/>
          </p:nvPr>
        </p:nvSpPr>
        <p:spPr/>
        <p:txBody>
          <a:bodyPr>
            <a:normAutofit/>
          </a:bodyPr>
          <a:lstStyle/>
          <a:p>
            <a:r>
              <a:rPr lang="en-US" sz="2000" u="sng" dirty="0"/>
              <a:t>Use Cases: </a:t>
            </a:r>
          </a:p>
        </p:txBody>
      </p:sp>
      <p:sp>
        <p:nvSpPr>
          <p:cNvPr id="4" name="Content Placeholder 3"/>
          <p:cNvSpPr>
            <a:spLocks noGrp="1"/>
          </p:cNvSpPr>
          <p:nvPr>
            <p:ph sz="half" idx="2"/>
          </p:nvPr>
        </p:nvSpPr>
        <p:spPr>
          <a:xfrm>
            <a:off x="971550" y="2503714"/>
            <a:ext cx="3017646" cy="3287487"/>
          </a:xfrm>
        </p:spPr>
        <p:txBody>
          <a:bodyPr>
            <a:noAutofit/>
          </a:bodyPr>
          <a:lstStyle/>
          <a:p>
            <a:pPr>
              <a:buFont typeface="Wingdings" panose="05000000000000000000" pitchFamily="2" charset="2"/>
              <a:buChar char="§"/>
            </a:pPr>
            <a:r>
              <a:rPr lang="en-US" sz="1600" dirty="0"/>
              <a:t>Remote Sensing</a:t>
            </a:r>
          </a:p>
          <a:p>
            <a:pPr>
              <a:buFont typeface="Wingdings" panose="05000000000000000000" pitchFamily="2" charset="2"/>
              <a:buChar char="§"/>
            </a:pPr>
            <a:r>
              <a:rPr lang="en-US" sz="1600" dirty="0"/>
              <a:t>Area affected by flood/disease</a:t>
            </a:r>
          </a:p>
          <a:p>
            <a:pPr>
              <a:buFont typeface="Wingdings" panose="05000000000000000000" pitchFamily="2" charset="2"/>
              <a:buChar char="§"/>
            </a:pPr>
            <a:r>
              <a:rPr lang="en-US" sz="1600" dirty="0"/>
              <a:t>Spatial-Temporal analysis</a:t>
            </a:r>
          </a:p>
          <a:p>
            <a:pPr>
              <a:buFont typeface="Wingdings" panose="05000000000000000000" pitchFamily="2" charset="2"/>
              <a:buChar char="§"/>
            </a:pPr>
            <a:r>
              <a:rPr lang="en-US" sz="1600" dirty="0"/>
              <a:t>Spatial data mining</a:t>
            </a:r>
          </a:p>
          <a:p>
            <a:pPr>
              <a:buFont typeface="Wingdings" panose="05000000000000000000" pitchFamily="2" charset="2"/>
              <a:buChar char="§"/>
            </a:pPr>
            <a:r>
              <a:rPr lang="en-US" sz="1600" dirty="0"/>
              <a:t>Telecom &amp; Network Services</a:t>
            </a:r>
          </a:p>
          <a:p>
            <a:pPr>
              <a:buFont typeface="Wingdings" panose="05000000000000000000" pitchFamily="2" charset="2"/>
              <a:buChar char="§"/>
            </a:pPr>
            <a:r>
              <a:rPr lang="en-US" sz="1600" dirty="0"/>
              <a:t>Urban Planning and Hot spot analysis</a:t>
            </a:r>
          </a:p>
          <a:p>
            <a:pPr>
              <a:buFont typeface="Wingdings" panose="05000000000000000000" pitchFamily="2" charset="2"/>
              <a:buChar char="§"/>
            </a:pPr>
            <a:r>
              <a:rPr lang="en-US" sz="1600" dirty="0"/>
              <a:t>Navigation</a:t>
            </a:r>
          </a:p>
          <a:p>
            <a:pPr>
              <a:buFont typeface="Wingdings" panose="05000000000000000000" pitchFamily="2" charset="2"/>
              <a:buChar char="§"/>
            </a:pPr>
            <a:r>
              <a:rPr lang="en-US" sz="1600" dirty="0"/>
              <a:t>And many more…</a:t>
            </a:r>
          </a:p>
        </p:txBody>
      </p:sp>
      <p:sp>
        <p:nvSpPr>
          <p:cNvPr id="5" name="Text Placeholder 4"/>
          <p:cNvSpPr>
            <a:spLocks noGrp="1"/>
          </p:cNvSpPr>
          <p:nvPr>
            <p:ph type="body" sz="quarter" idx="3"/>
          </p:nvPr>
        </p:nvSpPr>
        <p:spPr>
          <a:xfrm>
            <a:off x="5255288" y="1818322"/>
            <a:ext cx="2917162" cy="641350"/>
          </a:xfrm>
        </p:spPr>
        <p:txBody>
          <a:bodyPr>
            <a:normAutofit/>
          </a:bodyPr>
          <a:lstStyle/>
          <a:p>
            <a:r>
              <a:rPr lang="en-US" sz="2000" u="sng" dirty="0"/>
              <a:t>Challenges</a:t>
            </a:r>
          </a:p>
        </p:txBody>
      </p:sp>
      <p:sp>
        <p:nvSpPr>
          <p:cNvPr id="7" name="Slide Number Placeholder 6"/>
          <p:cNvSpPr>
            <a:spLocks noGrp="1"/>
          </p:cNvSpPr>
          <p:nvPr>
            <p:ph type="sldNum" sz="quarter" idx="12"/>
          </p:nvPr>
        </p:nvSpPr>
        <p:spPr/>
        <p:txBody>
          <a:bodyPr/>
          <a:lstStyle/>
          <a:p>
            <a:fld id="{E31375A4-56A4-47D6-9801-1991572033F7}" type="slidenum">
              <a:rPr lang="en-US" smtClean="0"/>
              <a:t>8</a:t>
            </a:fld>
            <a:endParaRPr lang="en-US"/>
          </a:p>
        </p:txBody>
      </p:sp>
      <p:sp>
        <p:nvSpPr>
          <p:cNvPr id="11" name="Rectangle 10"/>
          <p:cNvSpPr/>
          <p:nvPr/>
        </p:nvSpPr>
        <p:spPr>
          <a:xfrm>
            <a:off x="5255288" y="2503714"/>
            <a:ext cx="3255666" cy="2224199"/>
          </a:xfrm>
          <a:prstGeom prst="rect">
            <a:avLst/>
          </a:prstGeom>
        </p:spPr>
        <p:txBody>
          <a:bodyPr wrap="square">
            <a:spAutoFit/>
          </a:bodyPr>
          <a:lstStyle/>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Availability: not all spatial data is publicly available</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Current Solutions: Available search engines do not handle spatial data efficiently</a:t>
            </a:r>
          </a:p>
          <a:p>
            <a:pPr marL="171450" lvl="0" indent="-171450" defTabSz="685800">
              <a:lnSpc>
                <a:spcPct val="90000"/>
              </a:lnSpc>
              <a:spcBef>
                <a:spcPts val="1350"/>
              </a:spcBef>
              <a:buClr>
                <a:srgbClr val="D15A3E"/>
              </a:buClr>
              <a:buSzPct val="100000"/>
              <a:buFont typeface="Wingdings" panose="05000000000000000000" pitchFamily="2" charset="2"/>
              <a:buChar char="§"/>
            </a:pPr>
            <a:r>
              <a:rPr lang="en-US" sz="1600" dirty="0">
                <a:solidFill>
                  <a:srgbClr val="2D2E2D"/>
                </a:solidFill>
              </a:rPr>
              <a:t>Heterogeneity: Spatial data has complex data types and operations</a:t>
            </a:r>
          </a:p>
        </p:txBody>
      </p:sp>
    </p:spTree>
    <p:extLst>
      <p:ext uri="{BB962C8B-B14F-4D97-AF65-F5344CB8AC3E}">
        <p14:creationId xmlns:p14="http://schemas.microsoft.com/office/powerpoint/2010/main" val="3760418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Objectives</a:t>
            </a:r>
          </a:p>
        </p:txBody>
      </p:sp>
      <p:sp>
        <p:nvSpPr>
          <p:cNvPr id="3" name="Content Placeholder 2"/>
          <p:cNvSpPr>
            <a:spLocks noGrp="1"/>
          </p:cNvSpPr>
          <p:nvPr>
            <p:ph idx="1"/>
          </p:nvPr>
        </p:nvSpPr>
        <p:spPr/>
        <p:txBody>
          <a:bodyPr>
            <a:normAutofit/>
          </a:bodyPr>
          <a:lstStyle/>
          <a:p>
            <a:pPr marL="457200" indent="-457200" algn="just">
              <a:buFont typeface="+mj-lt"/>
              <a:buAutoNum type="arabicPeriod"/>
            </a:pPr>
            <a:r>
              <a:rPr lang="en-US" sz="2000" dirty="0"/>
              <a:t>Build a topical crawler to crawl the web and store geo-spatial metadata.</a:t>
            </a:r>
          </a:p>
          <a:p>
            <a:pPr marL="457200" indent="-457200" algn="just">
              <a:buFont typeface="+mj-lt"/>
              <a:buAutoNum type="arabicPeriod"/>
            </a:pPr>
            <a:r>
              <a:rPr lang="en-US" sz="2000" dirty="0"/>
              <a:t>Build an Open Geospatial Consortium (OGC) compliant catalog service to publish and search accumulated metadata.</a:t>
            </a:r>
          </a:p>
          <a:p>
            <a:pPr marL="457200" indent="-457200" algn="just">
              <a:buFont typeface="+mj-lt"/>
              <a:buAutoNum type="arabicPeriod"/>
            </a:pPr>
            <a:r>
              <a:rPr lang="en-US" sz="2000" dirty="0"/>
              <a:t>Build Query orchestration service to perform real-time query with heterogeneous data sources and cost matrices associated with them.</a:t>
            </a:r>
          </a:p>
        </p:txBody>
      </p:sp>
      <p:sp>
        <p:nvSpPr>
          <p:cNvPr id="4" name="Slide Number Placeholder 3"/>
          <p:cNvSpPr>
            <a:spLocks noGrp="1"/>
          </p:cNvSpPr>
          <p:nvPr>
            <p:ph type="sldNum" sz="quarter" idx="12"/>
          </p:nvPr>
        </p:nvSpPr>
        <p:spPr/>
        <p:txBody>
          <a:bodyPr/>
          <a:lstStyle/>
          <a:p>
            <a:fld id="{E31375A4-56A4-47D6-9801-1991572033F7}" type="slidenum">
              <a:rPr lang="en-US" smtClean="0"/>
              <a:t>9</a:t>
            </a:fld>
            <a:endParaRPr lang="en-US"/>
          </a:p>
        </p:txBody>
      </p:sp>
    </p:spTree>
    <p:extLst>
      <p:ext uri="{BB962C8B-B14F-4D97-AF65-F5344CB8AC3E}">
        <p14:creationId xmlns:p14="http://schemas.microsoft.com/office/powerpoint/2010/main" val="1100626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1673</Words>
  <Application>Microsoft Office PowerPoint</Application>
  <PresentationFormat>On-screen Show (4:3)</PresentationFormat>
  <Paragraphs>355</Paragraphs>
  <Slides>39</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Candara</vt:lpstr>
      <vt:lpstr>Lora</vt:lpstr>
      <vt:lpstr>Wingdings</vt:lpstr>
      <vt:lpstr>Diamond Grid 16x9</vt:lpstr>
      <vt:lpstr>Spatial Data: Crawling,  Metadata Discovery, Publishing &amp; Query Orchestration </vt:lpstr>
      <vt:lpstr>Introduction</vt:lpstr>
      <vt:lpstr>Spatial Data</vt:lpstr>
      <vt:lpstr>Spatial Data Types</vt:lpstr>
      <vt:lpstr>Spatial Web Services</vt:lpstr>
      <vt:lpstr>Problem Statement</vt:lpstr>
      <vt:lpstr>Aim</vt:lpstr>
      <vt:lpstr>Motivation</vt:lpstr>
      <vt:lpstr>Objectives</vt:lpstr>
      <vt:lpstr>Solution Model: 3 stage approach</vt:lpstr>
      <vt:lpstr>Spatial Web Crawler</vt:lpstr>
      <vt:lpstr>Spatial web crawler: Objectives</vt:lpstr>
      <vt:lpstr>PowerPoint Presentation</vt:lpstr>
      <vt:lpstr>WFS Capabilities</vt:lpstr>
      <vt:lpstr>PowerPoint Presentation</vt:lpstr>
      <vt:lpstr>Spatial Catalog Service</vt:lpstr>
      <vt:lpstr>Spatial Catalog Service: Objectives</vt:lpstr>
      <vt:lpstr>PowerPoint Presentation</vt:lpstr>
      <vt:lpstr>Design Choices</vt:lpstr>
      <vt:lpstr>PyCSW Query Processor</vt:lpstr>
      <vt:lpstr>PowerPoint Presentation</vt:lpstr>
      <vt:lpstr>PowerPoint Presentation</vt:lpstr>
      <vt:lpstr>Extending to Cloud Characteristics</vt:lpstr>
      <vt:lpstr>PowerPoint Presentation</vt:lpstr>
      <vt:lpstr>Results</vt:lpstr>
      <vt:lpstr>GetMap</vt:lpstr>
      <vt:lpstr>DrawMap</vt:lpstr>
      <vt:lpstr>Information about specific layer *</vt:lpstr>
      <vt:lpstr>Spatial Query Orchestration</vt:lpstr>
      <vt:lpstr>Quadtree based Indexing</vt:lpstr>
      <vt:lpstr>Ranking by Quality Preferences</vt:lpstr>
      <vt:lpstr>PowerPoint Presentation</vt:lpstr>
      <vt:lpstr>PowerPoint Presentation</vt:lpstr>
      <vt:lpstr>PowerPoint Presentation</vt:lpstr>
      <vt:lpstr>Conclusion</vt:lpstr>
      <vt:lpstr>Future Scope</vt:lpstr>
      <vt:lpstr>References</vt:lpstr>
      <vt:lpstr>References (continue)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2016-11-14T01:02:03Z</dcterms:created>
  <dcterms:modified xsi:type="dcterms:W3CDTF">2017-05-03T06:51:03Z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